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9"/>
  </p:notesMasterIdLst>
  <p:sldIdLst>
    <p:sldId id="257" r:id="rId3"/>
    <p:sldId id="673" r:id="rId4"/>
    <p:sldId id="674" r:id="rId5"/>
    <p:sldId id="288" r:id="rId6"/>
    <p:sldId id="676" r:id="rId7"/>
    <p:sldId id="536" r:id="rId8"/>
    <p:sldId id="352" r:id="rId9"/>
    <p:sldId id="355" r:id="rId10"/>
    <p:sldId id="356" r:id="rId11"/>
    <p:sldId id="357" r:id="rId12"/>
    <p:sldId id="358" r:id="rId13"/>
    <p:sldId id="359" r:id="rId14"/>
    <p:sldId id="360" r:id="rId15"/>
    <p:sldId id="361" r:id="rId16"/>
    <p:sldId id="362" r:id="rId17"/>
    <p:sldId id="363" r:id="rId18"/>
    <p:sldId id="364" r:id="rId19"/>
    <p:sldId id="365" r:id="rId20"/>
    <p:sldId id="366" r:id="rId21"/>
    <p:sldId id="367" r:id="rId22"/>
    <p:sldId id="368" r:id="rId23"/>
    <p:sldId id="369" r:id="rId24"/>
    <p:sldId id="370" r:id="rId25"/>
    <p:sldId id="371" r:id="rId26"/>
    <p:sldId id="372" r:id="rId27"/>
    <p:sldId id="373" r:id="rId28"/>
    <p:sldId id="374" r:id="rId29"/>
    <p:sldId id="620" r:id="rId30"/>
    <p:sldId id="375" r:id="rId31"/>
    <p:sldId id="376" r:id="rId32"/>
    <p:sldId id="377" r:id="rId33"/>
    <p:sldId id="378" r:id="rId34"/>
    <p:sldId id="379" r:id="rId35"/>
    <p:sldId id="382" r:id="rId36"/>
    <p:sldId id="383" r:id="rId37"/>
    <p:sldId id="381" r:id="rId38"/>
    <p:sldId id="384" r:id="rId39"/>
    <p:sldId id="677" r:id="rId40"/>
    <p:sldId id="684" r:id="rId41"/>
    <p:sldId id="685" r:id="rId42"/>
    <p:sldId id="678" r:id="rId43"/>
    <p:sldId id="686" r:id="rId44"/>
    <p:sldId id="392" r:id="rId45"/>
    <p:sldId id="394" r:id="rId46"/>
    <p:sldId id="395" r:id="rId47"/>
    <p:sldId id="757" r:id="rId48"/>
    <p:sldId id="399" r:id="rId49"/>
    <p:sldId id="407" r:id="rId50"/>
    <p:sldId id="400" r:id="rId51"/>
    <p:sldId id="401" r:id="rId52"/>
    <p:sldId id="617" r:id="rId53"/>
    <p:sldId id="683" r:id="rId54"/>
    <p:sldId id="687" r:id="rId55"/>
    <p:sldId id="402" r:id="rId56"/>
    <p:sldId id="408" r:id="rId57"/>
    <p:sldId id="409" r:id="rId58"/>
    <p:sldId id="419" r:id="rId59"/>
    <p:sldId id="420" r:id="rId60"/>
    <p:sldId id="421" r:id="rId61"/>
    <p:sldId id="422" r:id="rId62"/>
    <p:sldId id="423" r:id="rId63"/>
    <p:sldId id="424" r:id="rId64"/>
    <p:sldId id="425" r:id="rId65"/>
    <p:sldId id="426" r:id="rId66"/>
    <p:sldId id="427" r:id="rId67"/>
    <p:sldId id="411" r:id="rId68"/>
    <p:sldId id="414" r:id="rId69"/>
    <p:sldId id="428" r:id="rId70"/>
    <p:sldId id="429" r:id="rId71"/>
    <p:sldId id="430" r:id="rId72"/>
    <p:sldId id="431" r:id="rId73"/>
    <p:sldId id="432" r:id="rId74"/>
    <p:sldId id="433" r:id="rId75"/>
    <p:sldId id="434" r:id="rId76"/>
    <p:sldId id="680" r:id="rId77"/>
    <p:sldId id="688" r:id="rId78"/>
    <p:sldId id="689" r:id="rId79"/>
    <p:sldId id="681" r:id="rId80"/>
    <p:sldId id="690" r:id="rId81"/>
    <p:sldId id="393" r:id="rId82"/>
    <p:sldId id="435" r:id="rId83"/>
    <p:sldId id="436" r:id="rId84"/>
    <p:sldId id="437" r:id="rId85"/>
    <p:sldId id="438" r:id="rId86"/>
    <p:sldId id="682" r:id="rId87"/>
    <p:sldId id="675" r:id="rId88"/>
  </p:sldIdLst>
  <p:sldSz cx="9144000" cy="6858000" type="screen4x3"/>
  <p:notesSz cx="6858000" cy="9144000"/>
  <p:custDataLst>
    <p:tags r:id="rId9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p:scale>
          <a:sx n="100" d="100"/>
          <a:sy n="100" d="100"/>
        </p:scale>
        <p:origin x="-1932" y="-26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3" Type="http://schemas.openxmlformats.org/officeDocument/2006/relationships/tags" Target="tags/tag13.xml"/><Relationship Id="rId92" Type="http://schemas.openxmlformats.org/officeDocument/2006/relationships/tableStyles" Target="tableStyles.xml"/><Relationship Id="rId91" Type="http://schemas.openxmlformats.org/officeDocument/2006/relationships/viewProps" Target="viewProps.xml"/><Relationship Id="rId90" Type="http://schemas.openxmlformats.org/officeDocument/2006/relationships/presProps" Target="presProps.xml"/><Relationship Id="rId9" Type="http://schemas.openxmlformats.org/officeDocument/2006/relationships/slide" Target="slides/slide7.xml"/><Relationship Id="rId89" Type="http://schemas.openxmlformats.org/officeDocument/2006/relationships/notesMaster" Target="notesMasters/notesMaster1.xml"/><Relationship Id="rId88" Type="http://schemas.openxmlformats.org/officeDocument/2006/relationships/slide" Target="slides/slide86.xml"/><Relationship Id="rId87" Type="http://schemas.openxmlformats.org/officeDocument/2006/relationships/slide" Target="slides/slide85.xml"/><Relationship Id="rId86" Type="http://schemas.openxmlformats.org/officeDocument/2006/relationships/slide" Target="slides/slide84.xml"/><Relationship Id="rId85" Type="http://schemas.openxmlformats.org/officeDocument/2006/relationships/slide" Target="slides/slide83.xml"/><Relationship Id="rId84" Type="http://schemas.openxmlformats.org/officeDocument/2006/relationships/slide" Target="slides/slide82.xml"/><Relationship Id="rId83" Type="http://schemas.openxmlformats.org/officeDocument/2006/relationships/slide" Target="slides/slide81.xml"/><Relationship Id="rId82" Type="http://schemas.openxmlformats.org/officeDocument/2006/relationships/slide" Target="slides/slide80.xml"/><Relationship Id="rId81" Type="http://schemas.openxmlformats.org/officeDocument/2006/relationships/slide" Target="slides/slide79.xml"/><Relationship Id="rId80" Type="http://schemas.openxmlformats.org/officeDocument/2006/relationships/slide" Target="slides/slide78.xml"/><Relationship Id="rId8" Type="http://schemas.openxmlformats.org/officeDocument/2006/relationships/slide" Target="slides/slide6.xml"/><Relationship Id="rId79" Type="http://schemas.openxmlformats.org/officeDocument/2006/relationships/slide" Target="slides/slide77.xml"/><Relationship Id="rId78" Type="http://schemas.openxmlformats.org/officeDocument/2006/relationships/slide" Target="slides/slide76.xml"/><Relationship Id="rId77" Type="http://schemas.openxmlformats.org/officeDocument/2006/relationships/slide" Target="slides/slide75.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9.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4.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87.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87.emf"/></Relationships>
</file>

<file path=ppt/media/>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wmf>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wmf>
</file>

<file path=ppt/media/image85.png>
</file>

<file path=ppt/media/image8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EFB7CD9-437C-42E9-AA7C-FB34E81D8FB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B2D7B0E-E2A2-4918-B20C-8FEA3755FB3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占位符 1"/>
          <p:cNvSpPr txBox="1"/>
          <p:nvPr userDrawn="1"/>
        </p:nvSpPr>
        <p:spPr>
          <a:xfrm>
            <a:off x="251520" y="77876"/>
            <a:ext cx="8435280" cy="576064"/>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kern="1200">
                <a:solidFill>
                  <a:schemeClr val="tx1"/>
                </a:solidFill>
                <a:latin typeface="+mj-lt"/>
                <a:ea typeface="+mj-ea"/>
                <a:cs typeface="+mj-cs"/>
              </a:defRPr>
            </a:lvl1pPr>
          </a:lstStyle>
          <a:p>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矩形 7"/>
          <p:cNvSpPr/>
          <p:nvPr userDrawn="1"/>
        </p:nvSpPr>
        <p:spPr>
          <a:xfrm>
            <a:off x="0" y="729908"/>
            <a:ext cx="9144000" cy="15117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spcBef>
          <a:spcPct val="0"/>
        </a:spcBef>
        <a:buNone/>
        <a:defRPr sz="36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1.xml"/><Relationship Id="rId2" Type="http://schemas.openxmlformats.org/officeDocument/2006/relationships/image" Target="../media/image2.emf"/><Relationship Id="rId1"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1.xml"/><Relationship Id="rId2" Type="http://schemas.openxmlformats.org/officeDocument/2006/relationships/image" Target="../media/image2.emf"/><Relationship Id="rId1" Type="http://schemas.openxmlformats.org/officeDocument/2006/relationships/oleObject" Target="../embeddings/oleObject2.bin"/></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tags" Target="../tags/tag2.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5" Type="http://schemas.openxmlformats.org/officeDocument/2006/relationships/vmlDrawing" Target="../drawings/vmlDrawing3.vml"/><Relationship Id="rId4" Type="http://schemas.openxmlformats.org/officeDocument/2006/relationships/slideLayout" Target="../slideLayouts/slideLayout1.xml"/><Relationship Id="rId3" Type="http://schemas.openxmlformats.org/officeDocument/2006/relationships/image" Target="../media/image14.emf"/><Relationship Id="rId2" Type="http://schemas.openxmlformats.org/officeDocument/2006/relationships/oleObject" Target="../embeddings/oleObject3.bin"/><Relationship Id="rId1" Type="http://schemas.openxmlformats.org/officeDocument/2006/relationships/image" Target="../media/image1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image" Target="../media/image22.png"/></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4.png"/></Relationships>
</file>

<file path=ppt/slides/_rels/slide3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5.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5" Type="http://schemas.openxmlformats.org/officeDocument/2006/relationships/vmlDrawing" Target="../drawings/vmlDrawing4.vml"/><Relationship Id="rId4" Type="http://schemas.openxmlformats.org/officeDocument/2006/relationships/slideLayout" Target="../slideLayouts/slideLayout1.xml"/><Relationship Id="rId3" Type="http://schemas.openxmlformats.org/officeDocument/2006/relationships/image" Target="../media/image29.wmf"/><Relationship Id="rId2" Type="http://schemas.openxmlformats.org/officeDocument/2006/relationships/oleObject" Target="../embeddings/oleObject4.bin"/><Relationship Id="rId1" Type="http://schemas.openxmlformats.org/officeDocument/2006/relationships/tags" Target="../tags/tag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0.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2.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6.png"/><Relationship Id="rId1" Type="http://schemas.openxmlformats.org/officeDocument/2006/relationships/image" Target="../media/image35.pn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8.png"/><Relationship Id="rId1" Type="http://schemas.openxmlformats.org/officeDocument/2006/relationships/image" Target="../media/image37.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0.png"/><Relationship Id="rId1" Type="http://schemas.openxmlformats.org/officeDocument/2006/relationships/image" Target="../media/image3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2.png"/><Relationship Id="rId1" Type="http://schemas.openxmlformats.org/officeDocument/2006/relationships/image" Target="../media/image41.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4.pn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5.png"/></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6.png"/></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7.pn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8.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0.jpeg"/><Relationship Id="rId1" Type="http://schemas.openxmlformats.org/officeDocument/2006/relationships/image" Target="../media/image49.png"/></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1.xml"/></Relationships>
</file>

<file path=ppt/slides/_rels/slide60.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55.png"/><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image" Target="../media/image52.png"/></Relationships>
</file>

<file path=ppt/slides/_rels/slide6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5.png"/><Relationship Id="rId4" Type="http://schemas.openxmlformats.org/officeDocument/2006/relationships/tags" Target="../tags/tag6.xml"/><Relationship Id="rId3" Type="http://schemas.openxmlformats.org/officeDocument/2006/relationships/image" Target="../media/image57.png"/><Relationship Id="rId2" Type="http://schemas.openxmlformats.org/officeDocument/2006/relationships/tags" Target="../tags/tag5.xml"/><Relationship Id="rId1" Type="http://schemas.openxmlformats.org/officeDocument/2006/relationships/image" Target="../media/image56.png"/></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9.png"/><Relationship Id="rId1" Type="http://schemas.openxmlformats.org/officeDocument/2006/relationships/image" Target="../media/image58.png"/></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9.png"/><Relationship Id="rId1" Type="http://schemas.openxmlformats.org/officeDocument/2006/relationships/image" Target="../media/image60.png"/></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2.png"/><Relationship Id="rId1" Type="http://schemas.openxmlformats.org/officeDocument/2006/relationships/image" Target="../media/image61.png"/></Relationships>
</file>

<file path=ppt/slides/_rels/slide6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5.png"/><Relationship Id="rId4" Type="http://schemas.openxmlformats.org/officeDocument/2006/relationships/tags" Target="../tags/tag7.xml"/><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image" Target="../media/image63.png"/></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6.png"/></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7.png"/></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8.png"/></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0.png"/><Relationship Id="rId1" Type="http://schemas.openxmlformats.org/officeDocument/2006/relationships/image" Target="../media/image6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image" Target="../media/image71.png"/></Relationships>
</file>

<file path=ppt/slides/_rels/slide7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2.png"/><Relationship Id="rId2" Type="http://schemas.openxmlformats.org/officeDocument/2006/relationships/image" Target="../media/image75.png"/><Relationship Id="rId1" Type="http://schemas.openxmlformats.org/officeDocument/2006/relationships/image" Target="../media/image74.png"/></Relationships>
</file>

<file path=ppt/slides/_rels/slide7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2.png"/><Relationship Id="rId2" Type="http://schemas.openxmlformats.org/officeDocument/2006/relationships/image" Target="../media/image77.png"/><Relationship Id="rId1" Type="http://schemas.openxmlformats.org/officeDocument/2006/relationships/image" Target="../media/image76.png"/></Relationships>
</file>

<file path=ppt/slides/_rels/slide7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2.png"/><Relationship Id="rId2" Type="http://schemas.openxmlformats.org/officeDocument/2006/relationships/image" Target="../media/image79.png"/><Relationship Id="rId1" Type="http://schemas.openxmlformats.org/officeDocument/2006/relationships/image" Target="../media/image78.png"/></Relationships>
</file>

<file path=ppt/slides/_rels/slide7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image" Target="../media/image80.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84.wmf"/><Relationship Id="rId7" Type="http://schemas.openxmlformats.org/officeDocument/2006/relationships/oleObject" Target="../embeddings/oleObject5.bin"/><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0" Type="http://schemas.openxmlformats.org/officeDocument/2006/relationships/vmlDrawing" Target="../drawings/vmlDrawing5.vml"/><Relationship Id="rId1" Type="http://schemas.openxmlformats.org/officeDocument/2006/relationships/image" Target="../media/image83.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5.png"/></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6.png"/></Relationships>
</file>

<file path=ppt/slides/_rels/slide83.xml.rels><?xml version="1.0" encoding="UTF-8" standalone="yes"?>
<Relationships xmlns="http://schemas.openxmlformats.org/package/2006/relationships"><Relationship Id="rId4" Type="http://schemas.openxmlformats.org/officeDocument/2006/relationships/vmlDrawing" Target="../drawings/vmlDrawing6.vml"/><Relationship Id="rId3" Type="http://schemas.openxmlformats.org/officeDocument/2006/relationships/slideLayout" Target="../slideLayouts/slideLayout1.xml"/><Relationship Id="rId2" Type="http://schemas.openxmlformats.org/officeDocument/2006/relationships/image" Target="../media/image87.emf"/><Relationship Id="rId1" Type="http://schemas.openxmlformats.org/officeDocument/2006/relationships/oleObject" Target="../embeddings/oleObject6.bin"/></Relationships>
</file>

<file path=ppt/slides/_rels/slide84.xml.rels><?xml version="1.0" encoding="UTF-8" standalone="yes"?>
<Relationships xmlns="http://schemas.openxmlformats.org/package/2006/relationships"><Relationship Id="rId4" Type="http://schemas.openxmlformats.org/officeDocument/2006/relationships/vmlDrawing" Target="../drawings/vmlDrawing7.vml"/><Relationship Id="rId3" Type="http://schemas.openxmlformats.org/officeDocument/2006/relationships/slideLayout" Target="../slideLayouts/slideLayout1.xml"/><Relationship Id="rId2" Type="http://schemas.openxmlformats.org/officeDocument/2006/relationships/image" Target="../media/image87.emf"/><Relationship Id="rId1" Type="http://schemas.openxmlformats.org/officeDocument/2006/relationships/oleObject" Target="../embeddings/oleObject7.bin"/></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9144000" cy="90872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6030080"/>
            <a:ext cx="9152792" cy="83671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
          <p:cNvSpPr txBox="1"/>
          <p:nvPr/>
        </p:nvSpPr>
        <p:spPr>
          <a:xfrm>
            <a:off x="318782" y="1887413"/>
            <a:ext cx="8556770" cy="1325563"/>
          </a:xfrm>
          <a:prstGeom prst="rect">
            <a:avLst/>
          </a:prstGeom>
        </p:spPr>
        <p:txBody>
          <a:bodyPr/>
          <a:lstStyle>
            <a:lvl1pPr algn="l" defTabSz="914400" rtl="0" eaLnBrk="1" latinLnBrk="0" hangingPunct="1">
              <a:spcBef>
                <a:spcPct val="0"/>
              </a:spcBef>
              <a:buNone/>
              <a:defRPr sz="3600" kern="1200">
                <a:solidFill>
                  <a:schemeClr val="tx1"/>
                </a:solidFill>
                <a:latin typeface="+mj-lt"/>
                <a:ea typeface="+mj-ea"/>
                <a:cs typeface="+mj-cs"/>
              </a:defRPr>
            </a:lvl1pPr>
          </a:lstStyle>
          <a:p>
            <a:pPr algn="ctr"/>
            <a:r>
              <a:rPr lang="zh-CN" altLang="en-US" sz="6000" b="1" dirty="0" smtClean="0">
                <a:latin typeface="黑体" panose="02010609060101010101" pitchFamily="49" charset="-122"/>
                <a:ea typeface="黑体" panose="02010609060101010101" pitchFamily="49" charset="-122"/>
              </a:rPr>
              <a:t>机器学习</a:t>
            </a:r>
            <a:br>
              <a:rPr lang="en-US" altLang="zh-CN" dirty="0" smtClean="0">
                <a:latin typeface="黑体" panose="02010609060101010101" pitchFamily="49" charset="-122"/>
                <a:ea typeface="黑体" panose="02010609060101010101" pitchFamily="49" charset="-122"/>
              </a:rPr>
            </a:br>
            <a:endParaRPr lang="en-US" altLang="zh-CN" dirty="0" smtClean="0">
              <a:latin typeface="黑体" panose="02010609060101010101" pitchFamily="49" charset="-122"/>
              <a:ea typeface="黑体" panose="02010609060101010101" pitchFamily="49" charset="-122"/>
            </a:endParaRPr>
          </a:p>
          <a:p>
            <a:pPr algn="ctr">
              <a:spcAft>
                <a:spcPts val="600"/>
              </a:spcAft>
            </a:pPr>
            <a:br>
              <a:rPr lang="en-US" altLang="zh-CN" dirty="0" smtClean="0">
                <a:latin typeface="黑体" panose="02010609060101010101" pitchFamily="49" charset="-122"/>
                <a:ea typeface="黑体" panose="02010609060101010101" pitchFamily="49" charset="-122"/>
              </a:rPr>
            </a:br>
            <a:r>
              <a:rPr lang="zh-CN" altLang="en-US" sz="3200" dirty="0" smtClean="0">
                <a:latin typeface="黑体" panose="02010609060101010101" pitchFamily="49" charset="-122"/>
                <a:ea typeface="黑体" panose="02010609060101010101" pitchFamily="49" charset="-122"/>
              </a:rPr>
              <a:t>李成龙</a:t>
            </a:r>
            <a:br>
              <a:rPr lang="en-US" altLang="zh-CN" sz="800" dirty="0" smtClean="0">
                <a:latin typeface="黑体" panose="02010609060101010101" pitchFamily="49" charset="-122"/>
                <a:ea typeface="黑体" panose="02010609060101010101" pitchFamily="49" charset="-122"/>
              </a:rPr>
            </a:br>
            <a:br>
              <a:rPr lang="en-US" altLang="zh-CN" sz="2000" dirty="0" smtClean="0">
                <a:latin typeface="黑体" panose="02010609060101010101" pitchFamily="49" charset="-122"/>
                <a:ea typeface="黑体" panose="02010609060101010101" pitchFamily="49" charset="-122"/>
              </a:rPr>
            </a:br>
            <a:r>
              <a:rPr lang="zh-CN" altLang="en-US" sz="2000" dirty="0" smtClean="0">
                <a:latin typeface="黑体" panose="02010609060101010101" pitchFamily="49" charset="-122"/>
                <a:ea typeface="黑体" panose="02010609060101010101" pitchFamily="49" charset="-122"/>
              </a:rPr>
              <a:t>安徽大学人工智能学院</a:t>
            </a:r>
            <a:endParaRPr lang="en-US" altLang="zh-CN" sz="2000" dirty="0" smtClean="0">
              <a:latin typeface="黑体" panose="02010609060101010101" pitchFamily="49" charset="-122"/>
              <a:ea typeface="黑体" panose="02010609060101010101" pitchFamily="49" charset="-122"/>
            </a:endParaRPr>
          </a:p>
          <a:p>
            <a:pPr algn="ctr">
              <a:spcAft>
                <a:spcPts val="600"/>
              </a:spcAft>
            </a:pPr>
            <a:endParaRPr lang="zh-CN" altLang="en-US" sz="2000" dirty="0">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学习基本知识：构成</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sym typeface="+mn-ea"/>
              </a:rPr>
              <a:t>强化学习系统主要包括</a:t>
            </a:r>
            <a:r>
              <a:rPr lang="zh-CN" altLang="en-US" sz="2400" dirty="0">
                <a:solidFill>
                  <a:srgbClr val="0000FF"/>
                </a:solidFill>
                <a:latin typeface="黑体" panose="02010609060101010101" pitchFamily="49" charset="-122"/>
                <a:ea typeface="黑体" panose="02010609060101010101" pitchFamily="49" charset="-122"/>
                <a:sym typeface="+mn-ea"/>
              </a:rPr>
              <a:t>智能体</a:t>
            </a:r>
            <a:r>
              <a:rPr lang="zh-CN" altLang="en-US" sz="2400" dirty="0">
                <a:latin typeface="黑体" panose="02010609060101010101" pitchFamily="49" charset="-122"/>
                <a:ea typeface="黑体" panose="02010609060101010101" pitchFamily="49" charset="-122"/>
                <a:sym typeface="+mn-ea"/>
              </a:rPr>
              <a:t>、</a:t>
            </a:r>
            <a:r>
              <a:rPr lang="zh-CN" altLang="en-US" sz="2400" dirty="0">
                <a:solidFill>
                  <a:srgbClr val="0000FF"/>
                </a:solidFill>
                <a:latin typeface="黑体" panose="02010609060101010101" pitchFamily="49" charset="-122"/>
                <a:ea typeface="黑体" panose="02010609060101010101" pitchFamily="49" charset="-122"/>
                <a:sym typeface="+mn-ea"/>
              </a:rPr>
              <a:t>动作</a:t>
            </a:r>
            <a:r>
              <a:rPr lang="zh-CN" altLang="en-US" sz="2400" dirty="0">
                <a:latin typeface="黑体" panose="02010609060101010101" pitchFamily="49" charset="-122"/>
                <a:ea typeface="黑体" panose="02010609060101010101" pitchFamily="49" charset="-122"/>
                <a:sym typeface="+mn-ea"/>
              </a:rPr>
              <a:t>、</a:t>
            </a:r>
            <a:r>
              <a:rPr lang="zh-CN" altLang="en-US" sz="2400" dirty="0">
                <a:solidFill>
                  <a:srgbClr val="0000FF"/>
                </a:solidFill>
                <a:latin typeface="黑体" panose="02010609060101010101" pitchFamily="49" charset="-122"/>
                <a:ea typeface="黑体" panose="02010609060101010101" pitchFamily="49" charset="-122"/>
                <a:sym typeface="+mn-ea"/>
              </a:rPr>
              <a:t>系统环境</a:t>
            </a:r>
            <a:r>
              <a:rPr lang="en-US" altLang="zh-CN" sz="2400" dirty="0">
                <a:latin typeface="黑体" panose="02010609060101010101" pitchFamily="49" charset="-122"/>
                <a:ea typeface="黑体" panose="02010609060101010101" pitchFamily="49" charset="-122"/>
                <a:sym typeface="+mn-ea"/>
              </a:rPr>
              <a:t> </a:t>
            </a:r>
            <a:r>
              <a:rPr lang="zh-CN" altLang="en-US" sz="2400" dirty="0">
                <a:latin typeface="黑体" panose="02010609060101010101" pitchFamily="49" charset="-122"/>
                <a:ea typeface="黑体" panose="02010609060101010101" pitchFamily="49" charset="-122"/>
                <a:sym typeface="+mn-ea"/>
              </a:rPr>
              <a:t>、</a:t>
            </a:r>
            <a:r>
              <a:rPr lang="zh-CN" altLang="en-US" sz="2400" dirty="0">
                <a:solidFill>
                  <a:srgbClr val="0000FF"/>
                </a:solidFill>
                <a:latin typeface="黑体" panose="02010609060101010101" pitchFamily="49" charset="-122"/>
                <a:ea typeface="黑体" panose="02010609060101010101" pitchFamily="49" charset="-122"/>
                <a:sym typeface="+mn-ea"/>
              </a:rPr>
              <a:t>状态</a:t>
            </a:r>
            <a:r>
              <a:rPr lang="zh-CN" altLang="en-US" sz="2400" dirty="0">
                <a:latin typeface="黑体" panose="02010609060101010101" pitchFamily="49" charset="-122"/>
                <a:ea typeface="黑体" panose="02010609060101010101" pitchFamily="49" charset="-122"/>
                <a:sym typeface="+mn-ea"/>
              </a:rPr>
              <a:t>、</a:t>
            </a:r>
            <a:r>
              <a:rPr lang="zh-CN" altLang="en-US" sz="2400" dirty="0">
                <a:solidFill>
                  <a:srgbClr val="0000FF"/>
                </a:solidFill>
                <a:latin typeface="黑体" panose="02010609060101010101" pitchFamily="49" charset="-122"/>
                <a:ea typeface="黑体" panose="02010609060101010101" pitchFamily="49" charset="-122"/>
                <a:sym typeface="+mn-ea"/>
              </a:rPr>
              <a:t>奖励</a:t>
            </a:r>
            <a:r>
              <a:rPr lang="zh-CN" altLang="en-US" sz="2400" dirty="0">
                <a:latin typeface="黑体" panose="02010609060101010101" pitchFamily="49" charset="-122"/>
                <a:ea typeface="黑体" panose="02010609060101010101" pitchFamily="49" charset="-122"/>
                <a:sym typeface="+mn-ea"/>
              </a:rPr>
              <a:t>或</a:t>
            </a:r>
            <a:r>
              <a:rPr lang="zh-CN" altLang="en-US" sz="2400" dirty="0">
                <a:solidFill>
                  <a:srgbClr val="0000FF"/>
                </a:solidFill>
                <a:latin typeface="黑体" panose="02010609060101010101" pitchFamily="49" charset="-122"/>
                <a:ea typeface="黑体" panose="02010609060101010101" pitchFamily="49" charset="-122"/>
                <a:sym typeface="+mn-ea"/>
              </a:rPr>
              <a:t>反馈</a:t>
            </a:r>
            <a:r>
              <a:rPr lang="zh-CN" altLang="en-US" sz="2400" dirty="0">
                <a:latin typeface="黑体" panose="02010609060101010101" pitchFamily="49" charset="-122"/>
                <a:ea typeface="黑体" panose="02010609060101010101" pitchFamily="49" charset="-122"/>
                <a:sym typeface="+mn-ea"/>
              </a:rPr>
              <a:t>这五个基本要素</a:t>
            </a:r>
            <a:endParaRPr lang="zh-CN" altLang="en-US" sz="2400" dirty="0">
              <a:latin typeface="黑体" panose="02010609060101010101" pitchFamily="49" charset="-122"/>
              <a:ea typeface="黑体" panose="02010609060101010101" pitchFamily="49" charset="-122"/>
              <a:sym typeface="+mn-ea"/>
            </a:endParaRPr>
          </a:p>
          <a:p>
            <a:pPr lvl="1"/>
            <a:r>
              <a:rPr lang="zh-CN" altLang="en-US" sz="2400" dirty="0">
                <a:solidFill>
                  <a:srgbClr val="0000FF"/>
                </a:solidFill>
                <a:latin typeface="黑体" panose="02010609060101010101" pitchFamily="49" charset="-122"/>
                <a:ea typeface="黑体" panose="02010609060101010101" pitchFamily="49" charset="-122"/>
              </a:rPr>
              <a:t>智能体</a:t>
            </a:r>
            <a:r>
              <a:rPr lang="zh-CN" altLang="en-US" sz="2400" dirty="0">
                <a:latin typeface="黑体" panose="02010609060101010101" pitchFamily="49" charset="-122"/>
                <a:ea typeface="黑体" panose="02010609060101010101" pitchFamily="49" charset="-122"/>
              </a:rPr>
              <a:t>是行为的执行者，如浇水者</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solidFill>
                  <a:srgbClr val="0000FF"/>
                </a:solidFill>
                <a:latin typeface="黑体" panose="02010609060101010101" pitchFamily="49" charset="-122"/>
                <a:ea typeface="黑体" panose="02010609060101010101" pitchFamily="49" charset="-122"/>
              </a:rPr>
              <a:t>动作</a:t>
            </a:r>
            <a:r>
              <a:rPr lang="zh-CN" altLang="en-US" sz="2400" dirty="0">
                <a:latin typeface="黑体" panose="02010609060101010101" pitchFamily="49" charset="-122"/>
                <a:ea typeface="黑体" panose="02010609060101010101" pitchFamily="49" charset="-122"/>
              </a:rPr>
              <a:t>是智能体发出的行为，如浇水、不浇水</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solidFill>
                  <a:srgbClr val="0000FF"/>
                </a:solidFill>
                <a:latin typeface="黑体" panose="02010609060101010101" pitchFamily="49" charset="-122"/>
                <a:ea typeface="黑体" panose="02010609060101010101" pitchFamily="49" charset="-122"/>
              </a:rPr>
              <a:t>系统环境</a:t>
            </a:r>
            <a:r>
              <a:rPr lang="zh-CN" altLang="en-US" sz="2400" dirty="0">
                <a:latin typeface="黑体" panose="02010609060101010101" pitchFamily="49" charset="-122"/>
                <a:ea typeface="黑体" panose="02010609060101010101" pitchFamily="49" charset="-122"/>
              </a:rPr>
              <a:t>是智能体所处的外部环境，也是智能体的交互对象，如西瓜生长环境</a:t>
            </a:r>
            <a:endParaRPr lang="en-US" altLang="zh-CN" sz="2400" dirty="0" smtClean="0">
              <a:latin typeface="+mn-ea"/>
              <a:cs typeface="+mn-ea"/>
            </a:endParaRPr>
          </a:p>
        </p:txBody>
      </p:sp>
      <p:graphicFrame>
        <p:nvGraphicFramePr>
          <p:cNvPr id="3" name="对象 2"/>
          <p:cNvGraphicFramePr>
            <a:graphicFrameLocks noChangeAspect="1"/>
          </p:cNvGraphicFramePr>
          <p:nvPr/>
        </p:nvGraphicFramePr>
        <p:xfrm>
          <a:off x="1691640" y="4219575"/>
          <a:ext cx="5689600" cy="2181225"/>
        </p:xfrm>
        <a:graphic>
          <a:graphicData uri="http://schemas.openxmlformats.org/presentationml/2006/ole">
            <mc:AlternateContent xmlns:mc="http://schemas.openxmlformats.org/markup-compatibility/2006">
              <mc:Choice xmlns:v="urn:schemas-microsoft-com:vml" Requires="v">
                <p:oleObj spid="_x0000_s2118" name="Visio" r:id="rId1" imgW="4688840" imgH="1622425" progId="Visio.Drawing.15">
                  <p:embed/>
                </p:oleObj>
              </mc:Choice>
              <mc:Fallback>
                <p:oleObj name="Visio" r:id="rId1" imgW="4688840" imgH="1622425" progId="Visio.Drawing.15">
                  <p:embed/>
                  <p:pic>
                    <p:nvPicPr>
                      <p:cNvPr id="0" name="对象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640" y="4219575"/>
                        <a:ext cx="5689600" cy="2181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学习基本知识：构成</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solidFill>
                  <a:srgbClr val="0000FF"/>
                </a:solidFill>
                <a:latin typeface="黑体" panose="02010609060101010101" pitchFamily="49" charset="-122"/>
                <a:ea typeface="黑体" panose="02010609060101010101" pitchFamily="49" charset="-122"/>
              </a:rPr>
              <a:t>状态</a:t>
            </a:r>
            <a:r>
              <a:rPr lang="zh-CN" altLang="en-US" sz="2400" dirty="0">
                <a:latin typeface="黑体" panose="02010609060101010101" pitchFamily="49" charset="-122"/>
                <a:ea typeface="黑体" panose="02010609060101010101" pitchFamily="49" charset="-122"/>
              </a:rPr>
              <a:t>是智能体当前所处的可观察状态，如缺水、溢水、健康</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solidFill>
                  <a:srgbClr val="0000FF"/>
                </a:solidFill>
                <a:latin typeface="黑体" panose="02010609060101010101" pitchFamily="49" charset="-122"/>
                <a:ea typeface="黑体" panose="02010609060101010101" pitchFamily="49" charset="-122"/>
              </a:rPr>
              <a:t>奖励或反馈</a:t>
            </a:r>
            <a:r>
              <a:rPr lang="zh-CN" altLang="en-US" sz="2400" dirty="0">
                <a:solidFill>
                  <a:srgbClr val="0000FF"/>
                </a:solidFill>
                <a:latin typeface="黑体" panose="02010609060101010101" pitchFamily="49" charset="-122"/>
                <a:ea typeface="黑体" panose="02010609060101010101" pitchFamily="49" charset="-122"/>
              </a:rPr>
              <a:t>是</a:t>
            </a:r>
            <a:r>
              <a:rPr lang="zh-CN" altLang="zh-CN" sz="2400" dirty="0">
                <a:latin typeface="黑体" panose="02010609060101010101" pitchFamily="49" charset="-122"/>
                <a:ea typeface="黑体" panose="02010609060101010101" pitchFamily="49" charset="-122"/>
              </a:rPr>
              <a:t>系统环境能够对智能体的行为做出</a:t>
            </a:r>
            <a:r>
              <a:rPr lang="zh-CN" altLang="en-US" sz="2400" dirty="0">
                <a:latin typeface="黑体" panose="02010609060101010101" pitchFamily="49" charset="-122"/>
                <a:ea typeface="黑体" panose="02010609060101010101" pitchFamily="49" charset="-122"/>
              </a:rPr>
              <a:t>的</a:t>
            </a:r>
            <a:r>
              <a:rPr lang="zh-CN" altLang="zh-CN" sz="2400" dirty="0">
                <a:latin typeface="黑体" panose="02010609060101010101" pitchFamily="49" charset="-122"/>
                <a:ea typeface="黑体" panose="02010609060101010101" pitchFamily="49" charset="-122"/>
              </a:rPr>
              <a:t>某种合理</a:t>
            </a:r>
            <a:r>
              <a:rPr lang="zh-CN" altLang="en-US" sz="2400" dirty="0">
                <a:latin typeface="黑体" panose="02010609060101010101" pitchFamily="49" charset="-122"/>
                <a:ea typeface="黑体" panose="02010609060101010101" pitchFamily="49" charset="-122"/>
              </a:rPr>
              <a:t>评价，如浇水动作导致溢水则给予负的反馈，不浇水动作导致健康则给予正的</a:t>
            </a:r>
            <a:r>
              <a:rPr lang="zh-CN" altLang="en-US" sz="2400" dirty="0">
                <a:latin typeface="黑体" panose="02010609060101010101" pitchFamily="49" charset="-122"/>
                <a:ea typeface="黑体" panose="02010609060101010101" pitchFamily="49" charset="-122"/>
                <a:sym typeface="+mn-ea"/>
              </a:rPr>
              <a:t>反馈</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solidFill>
                  <a:srgbClr val="0000FF"/>
                </a:solidFill>
                <a:latin typeface="黑体" panose="02010609060101010101" pitchFamily="49" charset="-122"/>
                <a:ea typeface="黑体" panose="02010609060101010101" pitchFamily="49" charset="-122"/>
              </a:rPr>
              <a:t>强化学习的目标</a:t>
            </a:r>
            <a:r>
              <a:rPr lang="zh-CN" altLang="en-US" sz="2400" dirty="0">
                <a:latin typeface="黑体" panose="02010609060101010101" pitchFamily="49" charset="-122"/>
                <a:ea typeface="黑体" panose="02010609060101010101" pitchFamily="49" charset="-122"/>
              </a:rPr>
              <a:t>是使得智能体的动作满足某一任务需求，如希望通过一系列浇水和不浇水的动作确保西瓜健康生长</a:t>
            </a:r>
            <a:endParaRPr lang="en-US" altLang="zh-CN" sz="2400" dirty="0" smtClean="0">
              <a:latin typeface="+mn-ea"/>
              <a:cs typeface="+mn-ea"/>
            </a:endParaRPr>
          </a:p>
        </p:txBody>
      </p:sp>
      <p:graphicFrame>
        <p:nvGraphicFramePr>
          <p:cNvPr id="3" name="对象 2"/>
          <p:cNvGraphicFramePr>
            <a:graphicFrameLocks noChangeAspect="1"/>
          </p:cNvGraphicFramePr>
          <p:nvPr/>
        </p:nvGraphicFramePr>
        <p:xfrm>
          <a:off x="1835150" y="4580255"/>
          <a:ext cx="5689600" cy="2181225"/>
        </p:xfrm>
        <a:graphic>
          <a:graphicData uri="http://schemas.openxmlformats.org/presentationml/2006/ole">
            <mc:AlternateContent xmlns:mc="http://schemas.openxmlformats.org/markup-compatibility/2006">
              <mc:Choice xmlns:v="urn:schemas-microsoft-com:vml" Requires="v">
                <p:oleObj spid="_x0000_s3142" name="Visio" r:id="rId1" imgW="4688840" imgH="1622425" progId="Visio.Drawing.15">
                  <p:embed/>
                </p:oleObj>
              </mc:Choice>
              <mc:Fallback>
                <p:oleObj name="Visio" r:id="rId1" imgW="4688840" imgH="1622425" progId="Visio.Drawing.15">
                  <p:embed/>
                  <p:pic>
                    <p:nvPicPr>
                      <p:cNvPr id="0" name="对象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5150" y="4580255"/>
                        <a:ext cx="5689600" cy="2181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学习基本知识：模型</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通过能否建立环境模型，将强化学习划分为两种：</a:t>
            </a:r>
            <a:r>
              <a:rPr lang="zh-CN" altLang="en-US" sz="2400" dirty="0">
                <a:solidFill>
                  <a:srgbClr val="0000FF"/>
                </a:solidFill>
                <a:latin typeface="黑体" panose="02010609060101010101" pitchFamily="49" charset="-122"/>
                <a:ea typeface="黑体" panose="02010609060101010101" pitchFamily="49" charset="-122"/>
              </a:rPr>
              <a:t>有模型强化学习和无</a:t>
            </a:r>
            <a:r>
              <a:rPr lang="zh-CN" altLang="zh-CN" sz="2400" dirty="0">
                <a:solidFill>
                  <a:srgbClr val="0000FF"/>
                </a:solidFill>
                <a:latin typeface="黑体" panose="02010609060101010101" pitchFamily="49" charset="-122"/>
                <a:ea typeface="黑体" panose="02010609060101010101" pitchFamily="49" charset="-122"/>
              </a:rPr>
              <a:t>模型强化</a:t>
            </a:r>
            <a:r>
              <a:rPr lang="zh-CN" altLang="zh-CN" sz="2400" dirty="0" smtClean="0">
                <a:solidFill>
                  <a:srgbClr val="0000FF"/>
                </a:solidFill>
                <a:latin typeface="黑体" panose="02010609060101010101" pitchFamily="49" charset="-122"/>
                <a:ea typeface="黑体" panose="02010609060101010101" pitchFamily="49" charset="-122"/>
              </a:rPr>
              <a:t>学习</a:t>
            </a:r>
            <a:endParaRPr lang="en-US" altLang="zh-CN" sz="2400" dirty="0" smtClean="0">
              <a:solidFill>
                <a:srgbClr val="0000FF"/>
              </a:solidFill>
              <a:latin typeface="黑体" panose="02010609060101010101" pitchFamily="49" charset="-122"/>
              <a:ea typeface="黑体" panose="02010609060101010101" pitchFamily="49" charset="-122"/>
            </a:endParaRPr>
          </a:p>
          <a:p>
            <a:pPr lvl="1"/>
            <a:r>
              <a:rPr lang="zh-CN" altLang="en-US" sz="2400" dirty="0">
                <a:solidFill>
                  <a:srgbClr val="0000FF"/>
                </a:solidFill>
                <a:latin typeface="黑体" panose="02010609060101010101" pitchFamily="49" charset="-122"/>
                <a:ea typeface="黑体" panose="02010609060101010101" pitchFamily="49" charset="-122"/>
              </a:rPr>
              <a:t>有模型强化学习：</a:t>
            </a:r>
            <a:r>
              <a:rPr lang="zh-CN" altLang="en-US" sz="2400" dirty="0">
                <a:latin typeface="黑体" panose="02010609060101010101" pitchFamily="49" charset="-122"/>
                <a:ea typeface="黑体" panose="02010609060101010101" pitchFamily="49" charset="-122"/>
              </a:rPr>
              <a:t>强化学习通过建立环境模型来对</a:t>
            </a:r>
            <a:r>
              <a:rPr lang="zh-CN" altLang="zh-CN" sz="2400" dirty="0">
                <a:latin typeface="黑体" panose="02010609060101010101" pitchFamily="49" charset="-122"/>
                <a:ea typeface="黑体" panose="02010609060101010101" pitchFamily="49" charset="-122"/>
              </a:rPr>
              <a:t>智能体和系统环境</a:t>
            </a:r>
            <a:r>
              <a:rPr lang="zh-CN" altLang="en-US" sz="2400" dirty="0">
                <a:latin typeface="黑体" panose="02010609060101010101" pitchFamily="49" charset="-122"/>
                <a:ea typeface="黑体" panose="02010609060101010101" pitchFamily="49" charset="-122"/>
              </a:rPr>
              <a:t>进行模拟，并且系统环境满足已知且</a:t>
            </a:r>
            <a:r>
              <a:rPr lang="zh-CN" altLang="en-US" sz="2400" dirty="0" smtClean="0">
                <a:latin typeface="黑体" panose="02010609060101010101" pitchFamily="49" charset="-122"/>
                <a:ea typeface="黑体" panose="02010609060101010101" pitchFamily="49" charset="-122"/>
              </a:rPr>
              <a:t>有限</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系统环境</a:t>
            </a:r>
            <a:r>
              <a:rPr lang="zh-CN" altLang="en-US" sz="2400" dirty="0">
                <a:solidFill>
                  <a:srgbClr val="0000FF"/>
                </a:solidFill>
                <a:latin typeface="黑体" panose="02010609060101010101" pitchFamily="49" charset="-122"/>
                <a:ea typeface="黑体" panose="02010609060101010101" pitchFamily="49" charset="-122"/>
              </a:rPr>
              <a:t>有限</a:t>
            </a:r>
            <a:r>
              <a:rPr lang="zh-CN" altLang="en-US" sz="2400" dirty="0">
                <a:latin typeface="黑体" panose="02010609060101010101" pitchFamily="49" charset="-122"/>
                <a:ea typeface="黑体" panose="02010609060101010101" pitchFamily="49" charset="-122"/>
              </a:rPr>
              <a:t>指的是动作集合，奖励集合，状态集合为有限</a:t>
            </a:r>
            <a:r>
              <a:rPr lang="zh-CN" altLang="en-US" sz="2400" dirty="0" smtClean="0">
                <a:latin typeface="黑体" panose="02010609060101010101" pitchFamily="49" charset="-122"/>
                <a:ea typeface="黑体" panose="02010609060101010101" pitchFamily="49" charset="-122"/>
              </a:rPr>
              <a:t>集</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系统环境</a:t>
            </a:r>
            <a:r>
              <a:rPr lang="zh-CN" altLang="en-US" sz="2400" dirty="0">
                <a:solidFill>
                  <a:srgbClr val="0000FF"/>
                </a:solidFill>
                <a:latin typeface="黑体" panose="02010609060101010101" pitchFamily="49" charset="-122"/>
                <a:ea typeface="黑体" panose="02010609060101010101" pitchFamily="49" charset="-122"/>
              </a:rPr>
              <a:t>已知</a:t>
            </a:r>
            <a:r>
              <a:rPr lang="zh-CN" altLang="en-US" sz="2400" dirty="0">
                <a:latin typeface="黑体" panose="02010609060101010101" pitchFamily="49" charset="-122"/>
                <a:ea typeface="黑体" panose="02010609060101010101" pitchFamily="49" charset="-122"/>
              </a:rPr>
              <a:t>指的是在智能体选择某一动作时环境给予的奖励值为已知，并且在动作执行后环境的状态改变为已知</a:t>
            </a:r>
            <a:endParaRPr lang="zh-CN" altLang="en-US" sz="2400" dirty="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sym typeface="+mn-ea"/>
              </a:rPr>
              <a:t>不能或难以建立环境模型的强化学习称为</a:t>
            </a:r>
            <a:r>
              <a:rPr lang="zh-CN" altLang="en-US" sz="2400" dirty="0">
                <a:solidFill>
                  <a:srgbClr val="0000FF"/>
                </a:solidFill>
                <a:latin typeface="黑体" panose="02010609060101010101" pitchFamily="49" charset="-122"/>
                <a:ea typeface="黑体" panose="02010609060101010101" pitchFamily="49" charset="-122"/>
                <a:sym typeface="+mn-ea"/>
              </a:rPr>
              <a:t>无模型强化</a:t>
            </a:r>
            <a:r>
              <a:rPr lang="zh-CN" altLang="en-US" sz="2400" dirty="0" smtClean="0">
                <a:solidFill>
                  <a:srgbClr val="0000FF"/>
                </a:solidFill>
                <a:latin typeface="黑体" panose="02010609060101010101" pitchFamily="49" charset="-122"/>
                <a:ea typeface="黑体" panose="02010609060101010101" pitchFamily="49" charset="-122"/>
                <a:sym typeface="+mn-ea"/>
              </a:rPr>
              <a:t>学习</a:t>
            </a:r>
            <a:endParaRPr lang="en-US" altLang="zh-CN" sz="2400" dirty="0" smtClean="0">
              <a:latin typeface="+mn-ea"/>
              <a:cs typeface="+mn-ea"/>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学习基本知识：值函数引入</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solidFill>
                  <a:srgbClr val="0000FF"/>
                </a:solidFill>
                <a:latin typeface="黑体" panose="02010609060101010101" pitchFamily="49" charset="-122"/>
                <a:ea typeface="黑体" panose="02010609060101010101" pitchFamily="49" charset="-122"/>
              </a:rPr>
              <a:t>值函数</a:t>
            </a:r>
            <a:r>
              <a:rPr lang="zh-CN" altLang="en-US" sz="2400" dirty="0">
                <a:latin typeface="黑体" panose="02010609060101010101" pitchFamily="49" charset="-122"/>
                <a:ea typeface="黑体" panose="02010609060101010101" pitchFamily="49" charset="-122"/>
              </a:rPr>
              <a:t>描述了从当前动作开始到将来的某一个动作执行完毕为止所获累计奖励值，故值函数是对多次连续动作满意度的</a:t>
            </a:r>
            <a:r>
              <a:rPr lang="zh-CN" altLang="en-US" sz="2400" dirty="0" smtClean="0">
                <a:latin typeface="黑体" panose="02010609060101010101" pitchFamily="49" charset="-122"/>
                <a:ea typeface="黑体" panose="02010609060101010101" pitchFamily="49" charset="-122"/>
              </a:rPr>
              <a:t>度量</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由于强化学习的目的是使得智能体一系列的动作满足任务需求，故通常将值函数作为强化学习优化计算的</a:t>
            </a:r>
            <a:r>
              <a:rPr lang="zh-CN" altLang="en-US" sz="2400" dirty="0">
                <a:solidFill>
                  <a:srgbClr val="0000FF"/>
                </a:solidFill>
                <a:latin typeface="黑体" panose="02010609060101010101" pitchFamily="49" charset="-122"/>
                <a:ea typeface="黑体" panose="02010609060101010101" pitchFamily="49" charset="-122"/>
              </a:rPr>
              <a:t>目标函数</a:t>
            </a:r>
            <a:endParaRPr lang="en-US" altLang="zh-CN" sz="2400" dirty="0" smtClean="0">
              <a:latin typeface="+mn-ea"/>
              <a:cs typeface="+mn-ea"/>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学习基本知识：挑战</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强化学习的目的是使得智能体一系列的动作满足任务需求，能够综合考虑</a:t>
            </a:r>
            <a:r>
              <a:rPr lang="zh-CN" altLang="en-US" sz="2400" dirty="0">
                <a:solidFill>
                  <a:srgbClr val="0000FF"/>
                </a:solidFill>
                <a:latin typeface="黑体" panose="02010609060101010101" pitchFamily="49" charset="-122"/>
                <a:ea typeface="黑体" panose="02010609060101010101" pitchFamily="49" charset="-122"/>
              </a:rPr>
              <a:t>一段时间内智能体的相关动作是否能得到最优的回报</a:t>
            </a:r>
            <a:r>
              <a:rPr lang="zh-CN" altLang="en-US" sz="2400" dirty="0">
                <a:latin typeface="黑体" panose="02010609060101010101" pitchFamily="49" charset="-122"/>
                <a:ea typeface="黑体" panose="02010609060101010101" pitchFamily="49" charset="-122"/>
              </a:rPr>
              <a:t>，根据累计回报确定</a:t>
            </a:r>
            <a:r>
              <a:rPr lang="zh-CN" altLang="en-US" sz="2400" dirty="0" smtClean="0">
                <a:latin typeface="黑体" panose="02010609060101010101" pitchFamily="49" charset="-122"/>
                <a:ea typeface="黑体" panose="02010609060101010101" pitchFamily="49" charset="-122"/>
              </a:rPr>
              <a:t>最优策略</a:t>
            </a:r>
            <a:endParaRPr lang="zh-CN" altLang="en-US" sz="2400" dirty="0" smtClean="0">
              <a:latin typeface="黑体" panose="02010609060101010101" pitchFamily="49" charset="-122"/>
              <a:ea typeface="黑体" panose="02010609060101010101" pitchFamily="49" charset="-122"/>
            </a:endParaRPr>
          </a:p>
          <a:p>
            <a:pPr lvl="1" algn="l">
              <a:buClrTx/>
              <a:buSzTx/>
            </a:pPr>
            <a:r>
              <a:rPr lang="zh-CN" altLang="en-US" sz="2400" dirty="0">
                <a:latin typeface="黑体" panose="02010609060101010101" pitchFamily="49" charset="-122"/>
                <a:ea typeface="黑体" panose="02010609060101010101" pitchFamily="49" charset="-122"/>
                <a:sym typeface="+mn-ea"/>
              </a:rPr>
              <a:t>在某种意义上可以认为是具有</a:t>
            </a:r>
            <a:r>
              <a:rPr lang="zh-CN" altLang="en-US" sz="2400" dirty="0">
                <a:solidFill>
                  <a:srgbClr val="0000FF"/>
                </a:solidFill>
                <a:latin typeface="黑体" panose="02010609060101010101" pitchFamily="49" charset="-122"/>
                <a:ea typeface="黑体" panose="02010609060101010101" pitchFamily="49" charset="-122"/>
                <a:sym typeface="+mn-ea"/>
              </a:rPr>
              <a:t>“延迟标记信息”</a:t>
            </a:r>
            <a:r>
              <a:rPr lang="zh-CN" altLang="en-US" sz="2400" dirty="0">
                <a:latin typeface="黑体" panose="02010609060101010101" pitchFamily="49" charset="-122"/>
                <a:ea typeface="黑体" panose="02010609060101010101" pitchFamily="49" charset="-122"/>
                <a:sym typeface="+mn-ea"/>
              </a:rPr>
              <a:t>的监督学习</a:t>
            </a:r>
            <a:endParaRPr lang="zh-CN" altLang="en-US" sz="2400" dirty="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强化学习在解决序贯决策问题也面临着如下</a:t>
            </a:r>
            <a:r>
              <a:rPr lang="zh-CN" altLang="en-US" sz="2400" dirty="0" smtClean="0">
                <a:latin typeface="黑体" panose="02010609060101010101" pitchFamily="49" charset="-122"/>
                <a:ea typeface="黑体" panose="02010609060101010101" pitchFamily="49" charset="-122"/>
              </a:rPr>
              <a:t>挑战</a:t>
            </a:r>
            <a:endParaRPr lang="en-US" altLang="zh-CN" sz="2400" dirty="0" smtClean="0">
              <a:latin typeface="黑体" panose="02010609060101010101" pitchFamily="49" charset="-122"/>
              <a:ea typeface="黑体" panose="02010609060101010101" pitchFamily="49" charset="-122"/>
            </a:endParaRPr>
          </a:p>
          <a:p>
            <a:pPr lvl="2"/>
            <a:r>
              <a:rPr lang="zh-CN" altLang="en-US" dirty="0">
                <a:solidFill>
                  <a:srgbClr val="0000FF"/>
                </a:solidFill>
                <a:latin typeface="黑体" panose="02010609060101010101" pitchFamily="49" charset="-122"/>
                <a:ea typeface="黑体" panose="02010609060101010101" pitchFamily="49" charset="-122"/>
              </a:rPr>
              <a:t>收敛速度慢</a:t>
            </a:r>
            <a:endParaRPr lang="en-US" altLang="zh-CN" dirty="0">
              <a:solidFill>
                <a:srgbClr val="0000FF"/>
              </a:solidFill>
              <a:latin typeface="黑体" panose="02010609060101010101" pitchFamily="49" charset="-122"/>
              <a:ea typeface="黑体" panose="02010609060101010101" pitchFamily="49" charset="-122"/>
            </a:endParaRPr>
          </a:p>
          <a:p>
            <a:pPr lvl="2"/>
            <a:r>
              <a:rPr lang="zh-CN" altLang="en-US" dirty="0">
                <a:solidFill>
                  <a:srgbClr val="0000FF"/>
                </a:solidFill>
                <a:latin typeface="黑体" panose="02010609060101010101" pitchFamily="49" charset="-122"/>
                <a:ea typeface="黑体" panose="02010609060101010101" pitchFamily="49" charset="-122"/>
              </a:rPr>
              <a:t>探索未知和利用已知的</a:t>
            </a:r>
            <a:r>
              <a:rPr lang="zh-CN" altLang="en-US" dirty="0" smtClean="0">
                <a:solidFill>
                  <a:srgbClr val="0000FF"/>
                </a:solidFill>
                <a:latin typeface="黑体" panose="02010609060101010101" pitchFamily="49" charset="-122"/>
                <a:ea typeface="黑体" panose="02010609060101010101" pitchFamily="49" charset="-122"/>
              </a:rPr>
              <a:t>平衡</a:t>
            </a:r>
            <a:endParaRPr lang="en-US" altLang="zh-CN" dirty="0" smtClean="0">
              <a:solidFill>
                <a:srgbClr val="0000FF"/>
              </a:solidFill>
              <a:latin typeface="黑体" panose="02010609060101010101" pitchFamily="49" charset="-122"/>
              <a:ea typeface="黑体" panose="02010609060101010101" pitchFamily="49" charset="-122"/>
            </a:endParaRPr>
          </a:p>
          <a:p>
            <a:pPr lvl="2"/>
            <a:r>
              <a:rPr lang="zh-CN" altLang="en-US" dirty="0">
                <a:solidFill>
                  <a:srgbClr val="0000FF"/>
                </a:solidFill>
                <a:latin typeface="黑体" panose="02010609060101010101" pitchFamily="49" charset="-122"/>
                <a:ea typeface="黑体" panose="02010609060101010101" pitchFamily="49" charset="-122"/>
              </a:rPr>
              <a:t>时间权重分配</a:t>
            </a:r>
            <a:endParaRPr lang="en-US" altLang="zh-CN" dirty="0" smtClean="0">
              <a:latin typeface="+mn-ea"/>
              <a:cs typeface="+mn-ea"/>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学习基本知识：挑战</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solidFill>
                  <a:srgbClr val="0000FF"/>
                </a:solidFill>
                <a:latin typeface="黑体" panose="02010609060101010101" pitchFamily="49" charset="-122"/>
                <a:ea typeface="黑体" panose="02010609060101010101" pitchFamily="49" charset="-122"/>
              </a:rPr>
              <a:t>收敛速度慢</a:t>
            </a:r>
            <a:r>
              <a:rPr lang="zh-CN" altLang="en-US" sz="2400" dirty="0">
                <a:latin typeface="黑体" panose="02010609060101010101" pitchFamily="49" charset="-122"/>
                <a:ea typeface="黑体" panose="02010609060101010101" pitchFamily="49" charset="-122"/>
              </a:rPr>
              <a:t>与维数灾难问题有着密切的关系。多数强化学习算法收敛到最优解的理论保障都是建立在任意状态都能被无限次访问到这个前提条件</a:t>
            </a:r>
            <a:r>
              <a:rPr lang="zh-CN" altLang="en-US" sz="2400" dirty="0" smtClean="0">
                <a:latin typeface="黑体" panose="02010609060101010101" pitchFamily="49" charset="-122"/>
                <a:ea typeface="黑体" panose="02010609060101010101" pitchFamily="49" charset="-122"/>
              </a:rPr>
              <a:t>之上</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当问题环境比较复杂或出现维数灾难问题时，智能体的探索策略不能保证每个状态都能在有限的时间内被访问足够多的次数，因而智能体没有足够经验能够在这些较少遇到的状态下做出正确决策，导致算法的收敛速度较慢</a:t>
            </a:r>
            <a:endParaRPr lang="en-US" altLang="zh-CN" sz="2400" dirty="0" smtClean="0">
              <a:latin typeface="+mn-ea"/>
              <a:cs typeface="+mn-ea"/>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学习基本知识：挑战</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强化学习会经常面临利用已经学到知识还是对未知知识进行探索的</a:t>
            </a:r>
            <a:r>
              <a:rPr lang="zh-CN" altLang="en-US" sz="2400" dirty="0">
                <a:solidFill>
                  <a:srgbClr val="0000FF"/>
                </a:solidFill>
                <a:latin typeface="黑体" panose="02010609060101010101" pitchFamily="49" charset="-122"/>
                <a:ea typeface="黑体" panose="02010609060101010101" pitchFamily="49" charset="-122"/>
              </a:rPr>
              <a:t>平衡难题</a:t>
            </a:r>
            <a:r>
              <a:rPr lang="zh-CN" altLang="en-US" sz="2400" dirty="0">
                <a:latin typeface="黑体" panose="02010609060101010101" pitchFamily="49" charset="-122"/>
                <a:ea typeface="黑体" panose="02010609060101010101" pitchFamily="49" charset="-122"/>
              </a:rPr>
              <a:t>。产生这个问题的根源在于难以权衡长期利益和短期</a:t>
            </a:r>
            <a:r>
              <a:rPr lang="zh-CN" altLang="en-US" sz="2400" dirty="0" smtClean="0">
                <a:latin typeface="黑体" panose="02010609060101010101" pitchFamily="49" charset="-122"/>
                <a:ea typeface="黑体" panose="02010609060101010101" pitchFamily="49" charset="-122"/>
              </a:rPr>
              <a:t>利益</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一方面为了获得较高的奖赏，智能体需要利用</a:t>
            </a:r>
            <a:r>
              <a:rPr lang="zh-CN" altLang="en-US" sz="2400" dirty="0">
                <a:solidFill>
                  <a:srgbClr val="0000FF"/>
                </a:solidFill>
                <a:latin typeface="黑体" panose="02010609060101010101" pitchFamily="49" charset="-122"/>
                <a:ea typeface="黑体" panose="02010609060101010101" pitchFamily="49" charset="-122"/>
              </a:rPr>
              <a:t>学到的经验</a:t>
            </a:r>
            <a:r>
              <a:rPr lang="zh-CN" altLang="en-US" sz="2400" dirty="0">
                <a:latin typeface="黑体" panose="02010609060101010101" pitchFamily="49" charset="-122"/>
                <a:ea typeface="黑体" panose="02010609060101010101" pitchFamily="49" charset="-122"/>
              </a:rPr>
              <a:t>在已经探索过的动作中</a:t>
            </a:r>
            <a:r>
              <a:rPr lang="zh-CN" altLang="en-US" sz="2400" dirty="0">
                <a:solidFill>
                  <a:srgbClr val="0000FF"/>
                </a:solidFill>
                <a:latin typeface="黑体" panose="02010609060101010101" pitchFamily="49" charset="-122"/>
                <a:ea typeface="黑体" panose="02010609060101010101" pitchFamily="49" charset="-122"/>
              </a:rPr>
              <a:t>贪心</a:t>
            </a:r>
            <a:r>
              <a:rPr lang="zh-CN" altLang="en-US" sz="2400" dirty="0">
                <a:latin typeface="黑体" panose="02010609060101010101" pitchFamily="49" charset="-122"/>
                <a:ea typeface="黑体" panose="02010609060101010101" pitchFamily="49" charset="-122"/>
              </a:rPr>
              <a:t>地选择一个获益最大的</a:t>
            </a:r>
            <a:r>
              <a:rPr lang="zh-CN" altLang="en-US" sz="2400" dirty="0" smtClean="0">
                <a:latin typeface="黑体" panose="02010609060101010101" pitchFamily="49" charset="-122"/>
                <a:ea typeface="黑体" panose="02010609060101010101" pitchFamily="49" charset="-122"/>
              </a:rPr>
              <a:t>动作</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另一方面，为了发现更好的策略，智能体需要扩大探索范围，尝试以前没有或较少试过的动作。若不能权衡好两者的关系，智能体就处于进退两难境地</a:t>
            </a:r>
            <a:endParaRPr lang="en-US" altLang="zh-CN" sz="2400" dirty="0" smtClean="0">
              <a:latin typeface="+mn-ea"/>
              <a:cs typeface="+mn-ea"/>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学习基本知识：挑战</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由于强化学习具有</a:t>
            </a:r>
            <a:r>
              <a:rPr lang="zh-CN" altLang="en-US" sz="2400" dirty="0">
                <a:solidFill>
                  <a:srgbClr val="0000FF"/>
                </a:solidFill>
                <a:latin typeface="黑体" panose="02010609060101010101" pitchFamily="49" charset="-122"/>
                <a:ea typeface="黑体" panose="02010609060101010101" pitchFamily="49" charset="-122"/>
              </a:rPr>
              <a:t>回报延迟</a:t>
            </a:r>
            <a:r>
              <a:rPr lang="zh-CN" altLang="en-US" sz="2400" dirty="0">
                <a:latin typeface="黑体" panose="02010609060101010101" pitchFamily="49" charset="-122"/>
                <a:ea typeface="黑体" panose="02010609060101010101" pitchFamily="49" charset="-122"/>
              </a:rPr>
              <a:t>的特点，即环境反馈给智能体的信息比较稀疏且有一定延时，故当智能体收到一个奖赏信号时，决定先前的哪些行为应分配到多大权重有时比较</a:t>
            </a:r>
            <a:r>
              <a:rPr lang="zh-CN" altLang="en-US" sz="2400" dirty="0" smtClean="0">
                <a:latin typeface="黑体" panose="02010609060101010101" pitchFamily="49" charset="-122"/>
                <a:ea typeface="黑体" panose="02010609060101010101" pitchFamily="49" charset="-122"/>
              </a:rPr>
              <a:t>困难</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例如，某篮球队若在比赛最后一刻压哨绝杀获得比赛胜利，则难以量化计算之前的每个决策对于这个胜利结果究竟做出多少贡献</a:t>
            </a:r>
            <a:endParaRPr lang="en-US" altLang="zh-CN" sz="2400" dirty="0" smtClean="0">
              <a:latin typeface="+mn-ea"/>
              <a:cs typeface="+mn-ea"/>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马尔科夫模型</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马尔可夫链是一个关于</a:t>
                </a:r>
                <a:r>
                  <a:rPr lang="zh-CN" altLang="zh-CN" sz="2400" dirty="0">
                    <a:solidFill>
                      <a:srgbClr val="0000FF"/>
                    </a:solidFill>
                    <a:latin typeface="黑体" panose="02010609060101010101" pitchFamily="49" charset="-122"/>
                    <a:ea typeface="黑体" panose="02010609060101010101" pitchFamily="49" charset="-122"/>
                  </a:rPr>
                  <a:t>离散型</a:t>
                </a:r>
                <a:r>
                  <a:rPr lang="zh-CN" altLang="zh-CN" sz="2400" dirty="0">
                    <a:latin typeface="黑体" panose="02010609060101010101" pitchFamily="49" charset="-122"/>
                    <a:ea typeface="黑体" panose="02010609060101010101" pitchFamily="49" charset="-122"/>
                  </a:rPr>
                  <a:t>随机变量取值状态的</a:t>
                </a:r>
                <a:r>
                  <a:rPr lang="zh-CN" altLang="zh-CN" sz="2400" dirty="0" smtClean="0">
                    <a:latin typeface="黑体" panose="02010609060101010101" pitchFamily="49" charset="-122"/>
                    <a:ea typeface="黑体" panose="02010609060101010101" pitchFamily="49" charset="-122"/>
                  </a:rPr>
                  <a:t>数列</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该随机变量数列从有限状态集合</a:t>
                </a:r>
                <a14:m>
                  <m:oMath xmlns:m="http://schemas.openxmlformats.org/officeDocument/2006/math">
                    <m:r>
                      <a:rPr lang="en-US" altLang="zh-CN" sz="2400" i="1">
                        <a:latin typeface="Cambria Math" panose="02040503050406030204" pitchFamily="18" charset="0"/>
                      </a:rPr>
                      <m:t>𝑆</m:t>
                    </m:r>
                    <m:r>
                      <a:rPr lang="en-US" altLang="zh-CN" sz="2400">
                        <a:latin typeface="Cambria Math" panose="02040503050406030204" pitchFamily="18" charset="0"/>
                      </a:rPr>
                      <m:t>={</m:t>
                    </m:r>
                    <m:sSub>
                      <m:sSubPr>
                        <m:ctrlPr>
                          <a:rPr lang="zh-CN" altLang="zh-CN" sz="2400" i="1">
                            <a:latin typeface="Cambria Math" panose="02040503050406030204"/>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1</m:t>
                        </m:r>
                      </m:sub>
                    </m:sSub>
                    <m:r>
                      <a:rPr lang="en-US" altLang="zh-CN" sz="2400">
                        <a:latin typeface="Cambria Math" panose="02040503050406030204" pitchFamily="18" charset="0"/>
                      </a:rPr>
                      <m:t>,</m:t>
                    </m:r>
                    <m:sSub>
                      <m:sSubPr>
                        <m:ctrlPr>
                          <a:rPr lang="zh-CN" altLang="zh-CN" sz="2400" i="1">
                            <a:latin typeface="Cambria Math" panose="02040503050406030204"/>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2</m:t>
                        </m:r>
                      </m:sub>
                    </m:sSub>
                    <m:r>
                      <a:rPr lang="en-US" altLang="zh-CN" sz="2400">
                        <a:latin typeface="Cambria Math" panose="02040503050406030204" pitchFamily="18" charset="0"/>
                      </a:rPr>
                      <m:t>,</m:t>
                    </m:r>
                    <m:r>
                      <a:rPr lang="zh-CN" altLang="zh-CN" sz="2400">
                        <a:latin typeface="Cambria Math" panose="02040503050406030204" pitchFamily="18" charset="0"/>
                      </a:rPr>
                      <m:t>…</m:t>
                    </m:r>
                    <m:r>
                      <a:rPr lang="en-US" altLang="zh-CN" sz="2400">
                        <a:latin typeface="Cambria Math" panose="02040503050406030204" pitchFamily="18" charset="0"/>
                      </a:rPr>
                      <m:t>,</m:t>
                    </m:r>
                    <m:sSub>
                      <m:sSubPr>
                        <m:ctrlPr>
                          <a:rPr lang="zh-CN" altLang="zh-CN" sz="2400" i="1">
                            <a:latin typeface="Cambria Math" panose="02040503050406030204"/>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𝑛</m:t>
                        </m:r>
                      </m:sub>
                    </m:sSub>
                    <m:r>
                      <a:rPr lang="en-US" altLang="zh-CN" sz="2400">
                        <a:latin typeface="Cambria Math" panose="02040503050406030204" pitchFamily="18" charset="0"/>
                      </a:rPr>
                      <m:t>}</m:t>
                    </m:r>
                  </m:oMath>
                </a14:m>
                <a:r>
                  <a:rPr lang="zh-CN" altLang="zh-CN" sz="2400" dirty="0">
                    <a:latin typeface="黑体" panose="02010609060101010101" pitchFamily="49" charset="-122"/>
                    <a:ea typeface="黑体" panose="02010609060101010101" pitchFamily="49" charset="-122"/>
                  </a:rPr>
                  <a:t>中任取某个状态</a:t>
                </a:r>
                <a14:m>
                  <m:oMath xmlns:m="http://schemas.openxmlformats.org/officeDocument/2006/math">
                    <m:sSub>
                      <m:sSubPr>
                        <m:ctrlPr>
                          <a:rPr lang="zh-CN" altLang="zh-CN" sz="2400" i="1">
                            <a:latin typeface="Cambria Math" panose="02040503050406030204"/>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𝑖</m:t>
                        </m:r>
                      </m:sub>
                    </m:sSub>
                  </m:oMath>
                </a14:m>
                <a:r>
                  <a:rPr lang="zh-CN" altLang="zh-CN" sz="2400" dirty="0">
                    <a:latin typeface="黑体" panose="02010609060101010101" pitchFamily="49" charset="-122"/>
                    <a:ea typeface="黑体" panose="02010609060101010101" pitchFamily="49" charset="-122"/>
                  </a:rPr>
                  <a:t>作为初始状态，根据只与当前时序状态</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r>
                          <a:rPr lang="en-US" altLang="zh-CN" sz="2400" i="1">
                            <a:latin typeface="Cambria Math" panose="02040503050406030204" pitchFamily="18" charset="0"/>
                          </a:rPr>
                          <m:t>𝑡</m:t>
                        </m:r>
                        <m:r>
                          <a:rPr lang="en-US" altLang="zh-CN" sz="2400">
                            <a:latin typeface="Cambria Math" panose="02040503050406030204" pitchFamily="18" charset="0"/>
                          </a:rPr>
                          <m:t>)</m:t>
                        </m:r>
                      </m:sup>
                    </m:sSup>
                  </m:oMath>
                </a14:m>
                <a:r>
                  <a:rPr lang="zh-CN" altLang="zh-CN" sz="2400" dirty="0">
                    <a:latin typeface="黑体" panose="02010609060101010101" pitchFamily="49" charset="-122"/>
                    <a:ea typeface="黑体" panose="02010609060101010101" pitchFamily="49" charset="-122"/>
                  </a:rPr>
                  <a:t>相关的状态转移概率分布</a:t>
                </a:r>
                <a14:m>
                  <m:oMath xmlns:m="http://schemas.openxmlformats.org/officeDocument/2006/math">
                    <m:r>
                      <a:rPr lang="en-US" altLang="zh-CN" sz="2400" i="1">
                        <a:latin typeface="Cambria Math" panose="02040503050406030204" pitchFamily="18" charset="0"/>
                      </a:rPr>
                      <m:t>𝑃</m:t>
                    </m:r>
                    <m:r>
                      <a:rPr lang="en-US" altLang="zh-CN" sz="2400">
                        <a:latin typeface="Cambria Math" panose="02040503050406030204" pitchFamily="18" charset="0"/>
                      </a:rPr>
                      <m:t>(</m:t>
                    </m:r>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r>
                          <a:rPr lang="en-US" altLang="zh-CN" sz="2400" i="1">
                            <a:latin typeface="Cambria Math" panose="02040503050406030204" pitchFamily="18" charset="0"/>
                          </a:rPr>
                          <m:t>𝑡</m:t>
                        </m:r>
                        <m:r>
                          <a:rPr lang="en-US" altLang="zh-CN" sz="2400">
                            <a:latin typeface="Cambria Math" panose="02040503050406030204" pitchFamily="18" charset="0"/>
                          </a:rPr>
                          <m:t>+</m:t>
                        </m:r>
                        <m:r>
                          <a:rPr lang="en-US" altLang="zh-CN" sz="2400" i="1">
                            <a:latin typeface="Cambria Math" panose="02040503050406030204" pitchFamily="18" charset="0"/>
                          </a:rPr>
                          <m:t>1</m:t>
                        </m:r>
                        <m:r>
                          <a:rPr lang="en-US" altLang="zh-CN" sz="2400">
                            <a:latin typeface="Cambria Math" panose="02040503050406030204" pitchFamily="18" charset="0"/>
                          </a:rPr>
                          <m:t>)</m:t>
                        </m:r>
                      </m:sup>
                    </m:sSup>
                    <m:r>
                      <a:rPr lang="en-US" altLang="zh-CN" sz="2400">
                        <a:latin typeface="Cambria Math" panose="02040503050406030204" pitchFamily="18" charset="0"/>
                      </a:rPr>
                      <m:t>|</m:t>
                    </m:r>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r>
                          <a:rPr lang="en-US" altLang="zh-CN" sz="2400" i="1">
                            <a:latin typeface="Cambria Math" panose="02040503050406030204" pitchFamily="18" charset="0"/>
                          </a:rPr>
                          <m:t>𝑡</m:t>
                        </m:r>
                        <m:r>
                          <a:rPr lang="en-US" altLang="zh-CN" sz="2400">
                            <a:latin typeface="Cambria Math" panose="02040503050406030204" pitchFamily="18" charset="0"/>
                          </a:rPr>
                          <m:t>)</m:t>
                        </m:r>
                      </m:sup>
                    </m:sSup>
                    <m:r>
                      <a:rPr lang="en-US" altLang="zh-CN" sz="2400">
                        <a:latin typeface="Cambria Math" panose="02040503050406030204" pitchFamily="18" charset="0"/>
                      </a:rPr>
                      <m:t>)</m:t>
                    </m:r>
                  </m:oMath>
                </a14:m>
                <a:r>
                  <a:rPr lang="zh-CN" altLang="zh-CN" sz="2400" dirty="0">
                    <a:latin typeface="黑体" panose="02010609060101010101" pitchFamily="49" charset="-122"/>
                    <a:ea typeface="黑体" panose="02010609060101010101" pitchFamily="49" charset="-122"/>
                  </a:rPr>
                  <a:t>确定下一时序的状态</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r>
                          <a:rPr lang="en-US" altLang="zh-CN" sz="2400" i="1">
                            <a:latin typeface="Cambria Math" panose="02040503050406030204" pitchFamily="18" charset="0"/>
                          </a:rPr>
                          <m:t>𝑡</m:t>
                        </m:r>
                        <m:r>
                          <a:rPr lang="en-US" altLang="zh-CN" sz="2400">
                            <a:latin typeface="Cambria Math" panose="02040503050406030204" pitchFamily="18" charset="0"/>
                          </a:rPr>
                          <m:t>+</m:t>
                        </m:r>
                        <m:r>
                          <a:rPr lang="en-US" altLang="zh-CN" sz="2400" i="1">
                            <a:latin typeface="Cambria Math" panose="02040503050406030204" pitchFamily="18" charset="0"/>
                          </a:rPr>
                          <m:t>1</m:t>
                        </m:r>
                        <m:r>
                          <a:rPr lang="en-US" altLang="zh-CN" sz="2400">
                            <a:latin typeface="Cambria Math" panose="02040503050406030204" pitchFamily="18" charset="0"/>
                          </a:rPr>
                          <m:t>)</m:t>
                        </m:r>
                      </m:sup>
                    </m:sSup>
                  </m:oMath>
                </a14:m>
                <a:r>
                  <a:rPr lang="zh-CN" altLang="en-US" sz="2400" dirty="0" smtClean="0">
                    <a:latin typeface="+mn-ea"/>
                    <a:cs typeface="+mn-ea"/>
                  </a:rPr>
                  <a:t>，</a:t>
                </a:r>
                <a:r>
                  <a:rPr lang="zh-CN" altLang="zh-CN" sz="2400" dirty="0">
                    <a:latin typeface="黑体" panose="02010609060101010101" pitchFamily="49" charset="-122"/>
                    <a:ea typeface="黑体" panose="02010609060101010101" pitchFamily="49" charset="-122"/>
                  </a:rPr>
                  <a:t>其中</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r>
                          <a:rPr lang="en-US" altLang="zh-CN" sz="2400" i="1">
                            <a:latin typeface="Cambria Math" panose="02040503050406030204" pitchFamily="18" charset="0"/>
                          </a:rPr>
                          <m:t>𝑡</m:t>
                        </m:r>
                        <m:r>
                          <a:rPr lang="en-US" altLang="zh-CN" sz="2400">
                            <a:latin typeface="Cambria Math" panose="02040503050406030204" pitchFamily="18" charset="0"/>
                          </a:rPr>
                          <m:t>)</m:t>
                        </m:r>
                      </m:sup>
                    </m:sSup>
                  </m:oMath>
                </a14:m>
                <a:r>
                  <a:rPr lang="zh-CN" altLang="zh-CN" sz="2400" dirty="0">
                    <a:latin typeface="黑体" panose="02010609060101010101" pitchFamily="49" charset="-122"/>
                    <a:ea typeface="黑体" panose="02010609060101010101" pitchFamily="49" charset="-122"/>
                  </a:rPr>
                  <a:t>和</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r>
                          <a:rPr lang="en-US" altLang="zh-CN" sz="2400" i="1">
                            <a:latin typeface="Cambria Math" panose="02040503050406030204" pitchFamily="18" charset="0"/>
                          </a:rPr>
                          <m:t>𝑡</m:t>
                        </m:r>
                        <m:r>
                          <a:rPr lang="en-US" altLang="zh-CN" sz="2400">
                            <a:latin typeface="Cambria Math" panose="02040503050406030204" pitchFamily="18" charset="0"/>
                          </a:rPr>
                          <m:t>+</m:t>
                        </m:r>
                        <m:r>
                          <a:rPr lang="en-US" altLang="zh-CN" sz="2400" i="1">
                            <a:latin typeface="Cambria Math" panose="02040503050406030204" pitchFamily="18" charset="0"/>
                          </a:rPr>
                          <m:t>1</m:t>
                        </m:r>
                        <m:r>
                          <a:rPr lang="en-US" altLang="zh-CN" sz="2400">
                            <a:latin typeface="Cambria Math" panose="02040503050406030204" pitchFamily="18" charset="0"/>
                          </a:rPr>
                          <m:t>)</m:t>
                        </m:r>
                      </m:sup>
                    </m:sSup>
                  </m:oMath>
                </a14:m>
                <a:r>
                  <a:rPr lang="zh-CN" altLang="zh-CN" sz="2400" dirty="0">
                    <a:latin typeface="黑体" panose="02010609060101010101" pitchFamily="49" charset="-122"/>
                    <a:ea typeface="黑体" panose="02010609060101010101" pitchFamily="49" charset="-122"/>
                  </a:rPr>
                  <a:t>分别表示随机状态变量</a:t>
                </a:r>
                <a14:m>
                  <m:oMath xmlns:m="http://schemas.openxmlformats.org/officeDocument/2006/math">
                    <m:r>
                      <a:rPr lang="en-US" altLang="zh-CN" sz="2400" i="1">
                        <a:latin typeface="Cambria Math" panose="02040503050406030204" pitchFamily="18" charset="0"/>
                      </a:rPr>
                      <m:t>𝑠</m:t>
                    </m:r>
                  </m:oMath>
                </a14:m>
                <a:r>
                  <a:rPr lang="zh-CN" altLang="zh-CN" sz="2400" dirty="0">
                    <a:latin typeface="黑体" panose="02010609060101010101" pitchFamily="49" charset="-122"/>
                    <a:ea typeface="黑体" panose="02010609060101010101" pitchFamily="49" charset="-122"/>
                  </a:rPr>
                  <a:t>在第</a:t>
                </a:r>
                <a14:m>
                  <m:oMath xmlns:m="http://schemas.openxmlformats.org/officeDocument/2006/math">
                    <m:r>
                      <a:rPr lang="en-US" altLang="zh-CN" sz="2400" i="1">
                        <a:latin typeface="Cambria Math" panose="02040503050406030204" pitchFamily="18" charset="0"/>
                      </a:rPr>
                      <m:t>𝑡</m:t>
                    </m:r>
                  </m:oMath>
                </a14:m>
                <a:r>
                  <a:rPr lang="zh-CN" altLang="zh-CN" sz="2400" dirty="0">
                    <a:latin typeface="黑体" panose="02010609060101010101" pitchFamily="49" charset="-122"/>
                    <a:ea typeface="黑体" panose="02010609060101010101" pitchFamily="49" charset="-122"/>
                  </a:rPr>
                  <a:t>时序和第</a:t>
                </a:r>
                <a14:m>
                  <m:oMath xmlns:m="http://schemas.openxmlformats.org/officeDocument/2006/math">
                    <m:r>
                      <a:rPr lang="en-US" altLang="zh-CN" sz="2400" i="1">
                        <a:latin typeface="Cambria Math" panose="02040503050406030204" pitchFamily="18" charset="0"/>
                      </a:rPr>
                      <m:t>𝑡</m:t>
                    </m:r>
                    <m:r>
                      <a:rPr lang="en-US" altLang="zh-CN" sz="2400">
                        <a:latin typeface="Cambria Math" panose="02040503050406030204" pitchFamily="18" charset="0"/>
                      </a:rPr>
                      <m:t>+</m:t>
                    </m:r>
                    <m:r>
                      <a:rPr lang="en-US" altLang="zh-CN" sz="2400" i="1">
                        <a:latin typeface="Cambria Math" panose="02040503050406030204" pitchFamily="18" charset="0"/>
                      </a:rPr>
                      <m:t>1</m:t>
                    </m:r>
                  </m:oMath>
                </a14:m>
                <a:r>
                  <a:rPr lang="zh-CN" altLang="zh-CN" sz="2400" dirty="0">
                    <a:latin typeface="黑体" panose="02010609060101010101" pitchFamily="49" charset="-122"/>
                    <a:ea typeface="黑体" panose="02010609060101010101" pitchFamily="49" charset="-122"/>
                  </a:rPr>
                  <a:t>时序的</a:t>
                </a:r>
                <a:r>
                  <a:rPr lang="zh-CN" altLang="zh-CN" sz="2400" dirty="0" smtClean="0">
                    <a:latin typeface="黑体" panose="02010609060101010101" pitchFamily="49" charset="-122"/>
                    <a:ea typeface="黑体" panose="02010609060101010101" pitchFamily="49" charset="-122"/>
                  </a:rPr>
                  <a:t>取值</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对于给定的</a:t>
                </a:r>
                <a:r>
                  <a:rPr lang="zh-CN" altLang="zh-CN" sz="2400" dirty="0">
                    <a:solidFill>
                      <a:srgbClr val="0000FF"/>
                    </a:solidFill>
                    <a:latin typeface="黑体" panose="02010609060101010101" pitchFamily="49" charset="-122"/>
                    <a:ea typeface="黑体" panose="02010609060101010101" pitchFamily="49" charset="-122"/>
                  </a:rPr>
                  <a:t>有限状态集合</a:t>
                </a:r>
                <a:r>
                  <a:rPr lang="zh-CN" altLang="zh-CN" sz="2400" dirty="0">
                    <a:latin typeface="黑体" panose="02010609060101010101" pitchFamily="49" charset="-122"/>
                    <a:ea typeface="黑体" panose="02010609060101010101" pitchFamily="49" charset="-122"/>
                  </a:rPr>
                  <a:t>和</a:t>
                </a:r>
                <a:r>
                  <a:rPr lang="zh-CN" altLang="zh-CN" sz="2400" dirty="0">
                    <a:solidFill>
                      <a:srgbClr val="0000FF"/>
                    </a:solidFill>
                    <a:latin typeface="黑体" panose="02010609060101010101" pitchFamily="49" charset="-122"/>
                    <a:ea typeface="黑体" panose="02010609060101010101" pitchFamily="49" charset="-122"/>
                  </a:rPr>
                  <a:t>状态转移概率分布</a:t>
                </a:r>
                <a:r>
                  <a:rPr lang="zh-CN" altLang="zh-CN" sz="2400" dirty="0">
                    <a:latin typeface="黑体" panose="02010609060101010101" pitchFamily="49" charset="-122"/>
                    <a:ea typeface="黑体" panose="02010609060101010101" pitchFamily="49" charset="-122"/>
                  </a:rPr>
                  <a:t>，从某一个状态出发所能获得的马尔可夫链可能不只</a:t>
                </a:r>
                <a:r>
                  <a:rPr lang="zh-CN" altLang="zh-CN" sz="2400" dirty="0" smtClean="0">
                    <a:latin typeface="黑体" panose="02010609060101010101" pitchFamily="49" charset="-122"/>
                    <a:ea typeface="黑体" panose="02010609060101010101" pitchFamily="49" charset="-122"/>
                  </a:rPr>
                  <a:t>一</a:t>
                </a:r>
                <a:r>
                  <a:rPr lang="zh-CN" altLang="en-US" sz="2400" dirty="0" smtClean="0">
                    <a:latin typeface="黑体" panose="02010609060101010101" pitchFamily="49" charset="-122"/>
                    <a:ea typeface="黑体" panose="02010609060101010101" pitchFamily="49" charset="-122"/>
                  </a:rPr>
                  <a:t>个</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马尔科夫过程</a:t>
                </a:r>
                <a:endParaRPr lang="en-US" altLang="zh-CN" sz="2800" b="1" dirty="0">
                  <a:solidFill>
                    <a:prstClr val="black"/>
                  </a:solidFill>
                  <a:latin typeface="黑体" panose="02010609060101010101" pitchFamily="49" charset="-122"/>
                  <a:ea typeface="黑体" panose="02010609060101010101" pitchFamily="49" charset="-122"/>
                </a:endParaRPr>
              </a:p>
              <a:p>
                <a:pPr lvl="1" algn="l">
                  <a:buClrTx/>
                  <a:buSzTx/>
                </a:pPr>
                <a:r>
                  <a:rPr lang="zh-CN" altLang="zh-CN" sz="2400" dirty="0">
                    <a:latin typeface="黑体" panose="02010609060101010101" pitchFamily="49" charset="-122"/>
                    <a:ea typeface="黑体" panose="02010609060101010101" pitchFamily="49" charset="-122"/>
                    <a:sym typeface="+mn-ea"/>
                  </a:rPr>
                  <a:t>为表示所有可能存在的马尔可夫链状态转移过程，通常使用</a:t>
                </a:r>
                <a:r>
                  <a:rPr lang="zh-CN" altLang="zh-CN" sz="2400" dirty="0">
                    <a:solidFill>
                      <a:srgbClr val="0000FF"/>
                    </a:solidFill>
                    <a:latin typeface="黑体" panose="02010609060101010101" pitchFamily="49" charset="-122"/>
                    <a:ea typeface="黑体" panose="02010609060101010101" pitchFamily="49" charset="-122"/>
                    <a:sym typeface="+mn-ea"/>
                  </a:rPr>
                  <a:t>马尔可夫过程</a:t>
                </a:r>
                <a:r>
                  <a:rPr lang="zh-CN" altLang="zh-CN" sz="2400" dirty="0">
                    <a:latin typeface="黑体" panose="02010609060101010101" pitchFamily="49" charset="-122"/>
                    <a:ea typeface="黑体" panose="02010609060101010101" pitchFamily="49" charset="-122"/>
                    <a:sym typeface="+mn-ea"/>
                  </a:rPr>
                  <a:t>定量表示这种由多个马尔可夫链并发形成的状态转移过程</a:t>
                </a:r>
                <a:endParaRPr lang="zh-CN" altLang="zh-CN" sz="2400" dirty="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对于有限状态集合</a:t>
                </a:r>
                <a14:m>
                  <m:oMath xmlns:m="http://schemas.openxmlformats.org/officeDocument/2006/math">
                    <m:r>
                      <a:rPr lang="en-US" altLang="zh-CN" sz="2400" i="1">
                        <a:latin typeface="Cambria Math" panose="02040503050406030204" pitchFamily="18" charset="0"/>
                        <a:ea typeface="黑体" panose="02010609060101010101" pitchFamily="49" charset="-122"/>
                      </a:rPr>
                      <m:t>𝑆</m:t>
                    </m:r>
                    <m:r>
                      <a:rPr lang="en-US" altLang="zh-CN" sz="2400">
                        <a:latin typeface="Cambria Math" panose="02040503050406030204" pitchFamily="18" charset="0"/>
                        <a:ea typeface="黑体" panose="02010609060101010101" pitchFamily="49" charset="-122"/>
                      </a:rPr>
                      <m:t>=</m:t>
                    </m:r>
                  </m:oMath>
                </a14:m>
                <a:r>
                  <a:rPr lang="en-US" altLang="zh-CN" sz="2400" dirty="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娱乐，学习课程</a:t>
                </a:r>
                <a:r>
                  <a:rPr lang="en-US" altLang="zh-CN" sz="2400" dirty="0">
                    <a:latin typeface="黑体" panose="02010609060101010101" pitchFamily="49" charset="-122"/>
                    <a:ea typeface="黑体" panose="02010609060101010101" pitchFamily="49" charset="-122"/>
                  </a:rPr>
                  <a:t>1</a:t>
                </a:r>
                <a:r>
                  <a:rPr lang="zh-CN" altLang="zh-CN" sz="2400" dirty="0">
                    <a:latin typeface="黑体" panose="02010609060101010101" pitchFamily="49" charset="-122"/>
                    <a:ea typeface="黑体" panose="02010609060101010101" pitchFamily="49" charset="-122"/>
                  </a:rPr>
                  <a:t>，学习课程</a:t>
                </a:r>
                <a:r>
                  <a:rPr lang="en-US" altLang="zh-CN" sz="2400" dirty="0">
                    <a:latin typeface="黑体" panose="02010609060101010101" pitchFamily="49" charset="-122"/>
                    <a:ea typeface="黑体" panose="02010609060101010101" pitchFamily="49" charset="-122"/>
                  </a:rPr>
                  <a:t>2</a:t>
                </a:r>
                <a:r>
                  <a:rPr lang="zh-CN" altLang="zh-CN" sz="2400" dirty="0">
                    <a:latin typeface="黑体" panose="02010609060101010101" pitchFamily="49" charset="-122"/>
                    <a:ea typeface="黑体" panose="02010609060101010101" pitchFamily="49" charset="-122"/>
                  </a:rPr>
                  <a:t>，学习课程</a:t>
                </a:r>
                <a:r>
                  <a:rPr lang="en-US" altLang="zh-CN" sz="2400" dirty="0">
                    <a:latin typeface="黑体" panose="02010609060101010101" pitchFamily="49" charset="-122"/>
                    <a:ea typeface="黑体" panose="02010609060101010101" pitchFamily="49" charset="-122"/>
                  </a:rPr>
                  <a:t>3</a:t>
                </a:r>
                <a:r>
                  <a:rPr lang="zh-CN" altLang="zh-CN" sz="2400" dirty="0">
                    <a:latin typeface="黑体" panose="02010609060101010101" pitchFamily="49" charset="-122"/>
                    <a:ea typeface="黑体" panose="02010609060101010101" pitchFamily="49" charset="-122"/>
                  </a:rPr>
                  <a:t>，考过，睡觉，写论文</a:t>
                </a:r>
                <a:r>
                  <a:rPr lang="en-US" altLang="zh-CN" sz="2400" dirty="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，已知其状态转移分布</a:t>
                </a:r>
                <a14:m>
                  <m:oMath xmlns:m="http://schemas.openxmlformats.org/officeDocument/2006/math">
                    <m:r>
                      <a:rPr lang="en-US" altLang="zh-CN" sz="2400" i="1">
                        <a:latin typeface="Cambria Math" panose="02040503050406030204" pitchFamily="18" charset="0"/>
                        <a:ea typeface="黑体" panose="02010609060101010101" pitchFamily="49" charset="-122"/>
                      </a:rPr>
                      <m:t>𝑃</m:t>
                    </m:r>
                  </m:oMath>
                </a14:m>
                <a:r>
                  <a:rPr lang="zh-CN" altLang="zh-CN" sz="2400" dirty="0">
                    <a:latin typeface="黑体" panose="02010609060101010101" pitchFamily="49" charset="-122"/>
                    <a:ea typeface="黑体" panose="02010609060101010101" pitchFamily="49" charset="-122"/>
                  </a:rPr>
                  <a:t>，则可用由</a:t>
                </a:r>
                <a14:m>
                  <m:oMath xmlns:m="http://schemas.openxmlformats.org/officeDocument/2006/math">
                    <m:r>
                      <a:rPr lang="en-US" altLang="zh-CN" sz="2400" i="1">
                        <a:latin typeface="Cambria Math" panose="02040503050406030204" pitchFamily="18" charset="0"/>
                        <a:ea typeface="黑体" panose="02010609060101010101" pitchFamily="49" charset="-122"/>
                      </a:rPr>
                      <m:t>𝑃</m:t>
                    </m:r>
                  </m:oMath>
                </a14:m>
                <a:r>
                  <a:rPr lang="zh-CN" altLang="zh-CN" sz="2400" dirty="0">
                    <a:latin typeface="黑体" panose="02010609060101010101" pitchFamily="49" charset="-122"/>
                    <a:ea typeface="黑体" panose="02010609060101010101" pitchFamily="49" charset="-122"/>
                  </a:rPr>
                  <a:t>和</a:t>
                </a:r>
                <a14:m>
                  <m:oMath xmlns:m="http://schemas.openxmlformats.org/officeDocument/2006/math">
                    <m:r>
                      <a:rPr lang="en-US" altLang="zh-CN" sz="2400" i="1">
                        <a:latin typeface="Cambria Math" panose="02040503050406030204" pitchFamily="18" charset="0"/>
                        <a:ea typeface="黑体" panose="02010609060101010101" pitchFamily="49" charset="-122"/>
                      </a:rPr>
                      <m:t>𝑆</m:t>
                    </m:r>
                  </m:oMath>
                </a14:m>
                <a:r>
                  <a:rPr lang="zh-CN" altLang="zh-CN" sz="2400" dirty="0">
                    <a:latin typeface="黑体" panose="02010609060101010101" pitchFamily="49" charset="-122"/>
                    <a:ea typeface="黑体" panose="02010609060101010101" pitchFamily="49" charset="-122"/>
                  </a:rPr>
                  <a:t>构成的二元组</a:t>
                </a:r>
                <a14:m>
                  <m:oMath xmlns:m="http://schemas.openxmlformats.org/officeDocument/2006/math">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𝑆</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𝑃</m:t>
                    </m:r>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描述所有可能存在的马尔可夫链状态转移过程</a:t>
                </a:r>
                <a:r>
                  <a:rPr lang="zh-CN" altLang="en-US" sz="2400" dirty="0">
                    <a:latin typeface="黑体" panose="02010609060101010101" pitchFamily="49" charset="-122"/>
                    <a:ea typeface="黑体" panose="02010609060101010101" pitchFamily="49" charset="-122"/>
                  </a:rPr>
                  <a:t>，如下图所</a:t>
                </a:r>
                <a:r>
                  <a:rPr lang="zh-CN" altLang="en-US" sz="2400" dirty="0" smtClean="0">
                    <a:latin typeface="黑体" panose="02010609060101010101" pitchFamily="49" charset="-122"/>
                    <a:ea typeface="黑体" panose="02010609060101010101" pitchFamily="49" charset="-122"/>
                  </a:rPr>
                  <a:t>示</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该二元组</a:t>
                </a:r>
                <a14:m>
                  <m:oMath xmlns:m="http://schemas.openxmlformats.org/officeDocument/2006/math">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𝑆</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𝑃</m:t>
                    </m:r>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就是一个马尔可夫过程</a:t>
                </a:r>
                <a:r>
                  <a:rPr lang="en-US" altLang="zh-CN" sz="2400" dirty="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pPr lvl="1"/>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4" name="图片 4"/>
          <p:cNvPicPr>
            <a:picLocks noChangeAspect="1" noChangeArrowheads="1"/>
          </p:cNvPicPr>
          <p:nvPr>
            <p:custDataLst>
              <p:tags r:id="rId2"/>
            </p:custDataLst>
          </p:nvPr>
        </p:nvPicPr>
        <p:blipFill>
          <a:blip r:embed="rId3">
            <a:extLst>
              <a:ext uri="{28A0092B-C50C-407E-A947-70E740481C1C}">
                <a14:useLocalDpi xmlns:a14="http://schemas.microsoft.com/office/drawing/2010/main" val="0"/>
              </a:ext>
            </a:extLst>
          </a:blip>
          <a:srcRect/>
          <a:stretch>
            <a:fillRect/>
          </a:stretch>
        </p:blipFill>
        <p:spPr bwMode="auto">
          <a:xfrm>
            <a:off x="3204210" y="4725035"/>
            <a:ext cx="3059430" cy="2056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a:latin typeface="黑体" panose="02010609060101010101" pitchFamily="49" charset="-122"/>
                <a:ea typeface="黑体" panose="02010609060101010101" pitchFamily="49" charset="-122"/>
              </a:rPr>
              <a:t>内容</a:t>
            </a:r>
            <a:r>
              <a:rPr lang="zh-CN" altLang="en-US" b="1" dirty="0" smtClean="0">
                <a:latin typeface="黑体" panose="02010609060101010101" pitchFamily="49" charset="-122"/>
                <a:ea typeface="黑体" panose="02010609060101010101" pitchFamily="49" charset="-122"/>
              </a:rPr>
              <a:t>安排</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smtClean="0">
                <a:latin typeface="黑体" panose="02010609060101010101" pitchFamily="49" charset="-122"/>
                <a:ea typeface="黑体" panose="02010609060101010101" pitchFamily="49" charset="-122"/>
              </a:rPr>
              <a:t>什么是机器学习</a:t>
            </a:r>
            <a:endParaRPr lang="en-US" altLang="zh-CN" sz="2800" b="1" dirty="0" smtClean="0">
              <a:latin typeface="黑体" panose="02010609060101010101" pitchFamily="49" charset="-122"/>
              <a:ea typeface="黑体" panose="02010609060101010101" pitchFamily="49" charset="-122"/>
            </a:endParaRPr>
          </a:p>
          <a:p>
            <a:r>
              <a:rPr lang="zh-CN" altLang="en-US" sz="2800" b="1" dirty="0">
                <a:solidFill>
                  <a:srgbClr val="C00000"/>
                </a:solidFill>
                <a:latin typeface="黑体" panose="02010609060101010101" pitchFamily="49" charset="-122"/>
                <a:ea typeface="黑体" panose="02010609060101010101" pitchFamily="49" charset="-122"/>
              </a:rPr>
              <a:t>机器</a:t>
            </a:r>
            <a:r>
              <a:rPr lang="zh-CN" altLang="en-US" sz="2800" b="1" dirty="0" smtClean="0">
                <a:solidFill>
                  <a:srgbClr val="C00000"/>
                </a:solidFill>
                <a:latin typeface="黑体" panose="02010609060101010101" pitchFamily="49" charset="-122"/>
                <a:ea typeface="黑体" panose="02010609060101010101" pitchFamily="49" charset="-122"/>
              </a:rPr>
              <a:t>如何学习</a:t>
            </a:r>
            <a:endParaRPr lang="en-US" altLang="zh-CN" sz="2800" b="1" dirty="0" smtClean="0">
              <a:solidFill>
                <a:srgbClr val="C00000"/>
              </a:solidFill>
              <a:latin typeface="黑体" panose="02010609060101010101" pitchFamily="49" charset="-122"/>
              <a:ea typeface="黑体" panose="02010609060101010101" pitchFamily="49" charset="-122"/>
            </a:endParaRPr>
          </a:p>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如何让机器学习的更好</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为什么机器能学习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马尔科夫决策过程</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马尔科夫决策过程</a:t>
                </a:r>
                <a:r>
                  <a:rPr lang="zh-CN" altLang="en-US" sz="2400" dirty="0">
                    <a:latin typeface="黑体" panose="02010609060101010101" pitchFamily="49" charset="-122"/>
                    <a:ea typeface="黑体" panose="02010609060101010101" pitchFamily="49" charset="-122"/>
                  </a:rPr>
                  <a:t>是指</a:t>
                </a:r>
                <a:r>
                  <a:rPr lang="zh-CN" altLang="zh-CN" sz="2400" dirty="0">
                    <a:latin typeface="黑体" panose="02010609060101010101" pitchFamily="49" charset="-122"/>
                    <a:ea typeface="黑体" panose="02010609060101010101" pitchFamily="49" charset="-122"/>
                  </a:rPr>
                  <a:t>纳入</a:t>
                </a:r>
                <a:r>
                  <a:rPr lang="zh-CN" altLang="zh-CN" sz="2400" dirty="0">
                    <a:solidFill>
                      <a:srgbClr val="0000FF"/>
                    </a:solidFill>
                    <a:latin typeface="黑体" panose="02010609060101010101" pitchFamily="49" charset="-122"/>
                    <a:ea typeface="黑体" panose="02010609060101010101" pitchFamily="49" charset="-122"/>
                  </a:rPr>
                  <a:t>动作</a:t>
                </a:r>
                <a:r>
                  <a:rPr lang="zh-CN" altLang="zh-CN" sz="2400" dirty="0">
                    <a:latin typeface="黑体" panose="02010609060101010101" pitchFamily="49" charset="-122"/>
                    <a:ea typeface="黑体" panose="02010609060101010101" pitchFamily="49" charset="-122"/>
                  </a:rPr>
                  <a:t>和</a:t>
                </a:r>
                <a:r>
                  <a:rPr lang="zh-CN" altLang="zh-CN" sz="2400" dirty="0">
                    <a:solidFill>
                      <a:srgbClr val="0000FF"/>
                    </a:solidFill>
                    <a:latin typeface="黑体" panose="02010609060101010101" pitchFamily="49" charset="-122"/>
                    <a:ea typeface="黑体" panose="02010609060101010101" pitchFamily="49" charset="-122"/>
                  </a:rPr>
                  <a:t>反馈要素</a:t>
                </a:r>
                <a:r>
                  <a:rPr lang="zh-CN" altLang="zh-CN" sz="2400" dirty="0">
                    <a:latin typeface="黑体" panose="02010609060101010101" pitchFamily="49" charset="-122"/>
                    <a:ea typeface="黑体" panose="02010609060101010101" pitchFamily="49" charset="-122"/>
                  </a:rPr>
                  <a:t>的马尔科夫</a:t>
                </a:r>
                <a:r>
                  <a:rPr lang="zh-CN" altLang="zh-CN" sz="2400" dirty="0" smtClean="0">
                    <a:latin typeface="黑体" panose="02010609060101010101" pitchFamily="49" charset="-122"/>
                    <a:ea typeface="黑体" panose="02010609060101010101" pitchFamily="49" charset="-122"/>
                  </a:rPr>
                  <a:t>过程</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马尔科夫决策过程的状态转移概率分布表示为</a:t>
                </a:r>
                <a:r>
                  <a:rPr lang="en-US" altLang="zh-CN" sz="2400" dirty="0">
                    <a:latin typeface="黑体" panose="02010609060101010101" pitchFamily="49" charset="-122"/>
                    <a:ea typeface="黑体" panose="02010609060101010101" pitchFamily="49" charset="-122"/>
                  </a:rPr>
                  <a:t> </a:t>
                </a:r>
                <a14:m>
                  <m:oMath xmlns:m="http://schemas.openxmlformats.org/officeDocument/2006/math">
                    <m:r>
                      <a:rPr lang="en-US" altLang="zh-CN" sz="2400" i="1">
                        <a:solidFill>
                          <a:srgbClr val="FF0000"/>
                        </a:solidFill>
                        <a:latin typeface="Cambria Math" panose="02040503050406030204" pitchFamily="18" charset="0"/>
                      </a:rPr>
                      <m:t>𝑃</m:t>
                    </m:r>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𝑡</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1</m:t>
                        </m:r>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𝑡</m:t>
                        </m:r>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𝑎</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𝑡</m:t>
                        </m:r>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oMath>
                </a14:m>
                <a:endParaRPr lang="en-US" altLang="zh-CN" sz="2400" dirty="0">
                  <a:solidFill>
                    <a:srgbClr val="FF0000"/>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假设动作集合为</a:t>
                </a:r>
                <a14:m>
                  <m:oMath xmlns:m="http://schemas.openxmlformats.org/officeDocument/2006/math">
                    <m:r>
                      <a:rPr lang="en-US" altLang="zh-CN" sz="2400" i="1">
                        <a:latin typeface="Cambria Math" panose="02040503050406030204" pitchFamily="18" charset="0"/>
                      </a:rPr>
                      <m:t>𝐴</m:t>
                    </m:r>
                    <m:r>
                      <a:rPr lang="en-US" altLang="zh-CN" sz="2400">
                        <a:latin typeface="Cambria Math" panose="02040503050406030204" pitchFamily="18" charset="0"/>
                      </a:rPr>
                      <m:t>={</m:t>
                    </m:r>
                    <m:sSub>
                      <m:sSubPr>
                        <m:ctrlPr>
                          <a:rPr lang="zh-CN" altLang="zh-CN" sz="2400" i="1">
                            <a:latin typeface="Cambria Math" panose="02040503050406030204"/>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1</m:t>
                        </m:r>
                      </m:sub>
                    </m:sSub>
                    <m:r>
                      <a:rPr lang="en-US" altLang="zh-CN" sz="2400">
                        <a:latin typeface="Cambria Math" panose="02040503050406030204" pitchFamily="18" charset="0"/>
                      </a:rPr>
                      <m:t>,</m:t>
                    </m:r>
                    <m:sSub>
                      <m:sSubPr>
                        <m:ctrlPr>
                          <a:rPr lang="zh-CN" altLang="zh-CN" sz="2400" i="1">
                            <a:latin typeface="Cambria Math" panose="02040503050406030204"/>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2</m:t>
                        </m:r>
                      </m:sub>
                    </m:sSub>
                    <m:r>
                      <a:rPr lang="en-US" altLang="zh-CN" sz="2400">
                        <a:latin typeface="Cambria Math" panose="02040503050406030204" pitchFamily="18" charset="0"/>
                      </a:rPr>
                      <m:t>,</m:t>
                    </m:r>
                    <m:r>
                      <a:rPr lang="zh-CN" altLang="zh-CN" sz="2400">
                        <a:latin typeface="Cambria Math" panose="02040503050406030204" pitchFamily="18" charset="0"/>
                      </a:rPr>
                      <m:t>…</m:t>
                    </m:r>
                    <m:r>
                      <a:rPr lang="en-US" altLang="zh-CN" sz="2400">
                        <a:latin typeface="Cambria Math" panose="02040503050406030204" pitchFamily="18" charset="0"/>
                      </a:rPr>
                      <m:t>,</m:t>
                    </m:r>
                    <m:sSub>
                      <m:sSubPr>
                        <m:ctrlPr>
                          <a:rPr lang="zh-CN" altLang="zh-CN" sz="2400" i="1">
                            <a:latin typeface="Cambria Math" panose="02040503050406030204"/>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𝑚</m:t>
                        </m:r>
                      </m:sub>
                    </m:sSub>
                    <m:r>
                      <a:rPr lang="en-US" altLang="zh-CN" sz="2400">
                        <a:latin typeface="Cambria Math" panose="02040503050406030204" pitchFamily="18" charset="0"/>
                      </a:rPr>
                      <m:t>}</m:t>
                    </m:r>
                  </m:oMath>
                </a14:m>
                <a:r>
                  <a:rPr lang="zh-CN" altLang="zh-CN" sz="2400" dirty="0">
                    <a:latin typeface="黑体" panose="02010609060101010101" pitchFamily="49" charset="-122"/>
                    <a:ea typeface="黑体" panose="02010609060101010101" pitchFamily="49" charset="-122"/>
                  </a:rPr>
                  <a:t>是一个有限集合，</a:t>
                </a:r>
                <a14:m>
                  <m:oMath xmlns:m="http://schemas.openxmlformats.org/officeDocument/2006/math">
                    <m:r>
                      <a:rPr lang="en-US" altLang="zh-CN" sz="2400" i="1">
                        <a:latin typeface="Cambria Math" panose="02040503050406030204" pitchFamily="18" charset="0"/>
                      </a:rPr>
                      <m:t>𝑅</m:t>
                    </m:r>
                  </m:oMath>
                </a14:m>
                <a:r>
                  <a:rPr lang="zh-CN" altLang="zh-CN" sz="2400" dirty="0">
                    <a:latin typeface="黑体" panose="02010609060101010101" pitchFamily="49" charset="-122"/>
                    <a:ea typeface="黑体" panose="02010609060101010101" pitchFamily="49" charset="-122"/>
                  </a:rPr>
                  <a:t>为奖励函数，其取值范围是某个有限集合，则可将马尔科夫决策过程描述为</a:t>
                </a:r>
                <a:r>
                  <a:rPr lang="zh-CN" altLang="zh-CN" sz="2400" dirty="0">
                    <a:solidFill>
                      <a:srgbClr val="0000FF"/>
                    </a:solidFill>
                    <a:latin typeface="黑体" panose="02010609060101010101" pitchFamily="49" charset="-122"/>
                    <a:ea typeface="黑体" panose="02010609060101010101" pitchFamily="49" charset="-122"/>
                  </a:rPr>
                  <a:t>四元组</a:t>
                </a:r>
                <a14:m>
                  <m:oMath xmlns:m="http://schemas.openxmlformats.org/officeDocument/2006/math">
                    <m:r>
                      <a:rPr lang="en-US" altLang="zh-CN" sz="2400">
                        <a:solidFill>
                          <a:srgbClr val="0000FF"/>
                        </a:solidFill>
                        <a:latin typeface="Cambria Math" panose="02040503050406030204" pitchFamily="18" charset="0"/>
                      </a:rPr>
                      <m:t>(</m:t>
                    </m:r>
                    <m:r>
                      <a:rPr lang="en-US" altLang="zh-CN" sz="2400" i="1">
                        <a:solidFill>
                          <a:srgbClr val="0000FF"/>
                        </a:solidFill>
                        <a:latin typeface="Cambria Math" panose="02040503050406030204" pitchFamily="18" charset="0"/>
                      </a:rPr>
                      <m:t>𝑆</m:t>
                    </m:r>
                    <m:r>
                      <a:rPr lang="en-US" altLang="zh-CN" sz="2400">
                        <a:solidFill>
                          <a:srgbClr val="0000FF"/>
                        </a:solidFill>
                        <a:latin typeface="Cambria Math" panose="02040503050406030204" pitchFamily="18" charset="0"/>
                      </a:rPr>
                      <m:t>,</m:t>
                    </m:r>
                    <m:r>
                      <a:rPr lang="en-US" altLang="zh-CN" sz="2400" i="1">
                        <a:solidFill>
                          <a:srgbClr val="0000FF"/>
                        </a:solidFill>
                        <a:latin typeface="Cambria Math" panose="02040503050406030204" pitchFamily="18" charset="0"/>
                      </a:rPr>
                      <m:t>𝐴</m:t>
                    </m:r>
                    <m:r>
                      <a:rPr lang="en-US" altLang="zh-CN" sz="2400">
                        <a:solidFill>
                          <a:srgbClr val="0000FF"/>
                        </a:solidFill>
                        <a:latin typeface="Cambria Math" panose="02040503050406030204" pitchFamily="18" charset="0"/>
                      </a:rPr>
                      <m:t>,</m:t>
                    </m:r>
                    <m:r>
                      <a:rPr lang="en-US" altLang="zh-CN" sz="2400" i="1">
                        <a:solidFill>
                          <a:srgbClr val="0000FF"/>
                        </a:solidFill>
                        <a:latin typeface="Cambria Math" panose="02040503050406030204" pitchFamily="18" charset="0"/>
                      </a:rPr>
                      <m:t>𝑃</m:t>
                    </m:r>
                    <m:r>
                      <a:rPr lang="en-US" altLang="zh-CN" sz="2400">
                        <a:solidFill>
                          <a:srgbClr val="0000FF"/>
                        </a:solidFill>
                        <a:latin typeface="Cambria Math" panose="02040503050406030204" pitchFamily="18" charset="0"/>
                      </a:rPr>
                      <m:t>,</m:t>
                    </m:r>
                    <m:r>
                      <a:rPr lang="en-US" altLang="zh-CN" sz="2400" i="1">
                        <a:solidFill>
                          <a:srgbClr val="0000FF"/>
                        </a:solidFill>
                        <a:latin typeface="Cambria Math" panose="02040503050406030204" pitchFamily="18" charset="0"/>
                      </a:rPr>
                      <m:t>𝑅</m:t>
                    </m:r>
                    <m:r>
                      <a:rPr lang="en-US" altLang="zh-CN" sz="2400">
                        <a:solidFill>
                          <a:srgbClr val="0000FF"/>
                        </a:solidFill>
                        <a:latin typeface="Cambria Math" panose="02040503050406030204" pitchFamily="18" charset="0"/>
                      </a:rPr>
                      <m:t>)</m:t>
                    </m:r>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4"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784" y="4691185"/>
            <a:ext cx="4085215" cy="2130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6372200" y="4971814"/>
            <a:ext cx="2376264" cy="923330"/>
          </a:xfrm>
          <a:prstGeom prst="rect">
            <a:avLst/>
          </a:prstGeom>
        </p:spPr>
        <p:txBody>
          <a:bodyPr wrap="square">
            <a:spAutoFit/>
          </a:bodyPr>
          <a:lstStyle/>
          <a:p>
            <a:r>
              <a:rPr lang="zh-CN" altLang="en-US" dirty="0" smtClean="0">
                <a:latin typeface="黑体" panose="02010609060101010101" pitchFamily="49" charset="-122"/>
                <a:ea typeface="黑体" panose="02010609060101010101" pitchFamily="49" charset="-122"/>
              </a:rPr>
              <a:t>该图</a:t>
            </a:r>
            <a:r>
              <a:rPr lang="zh-CN" altLang="zh-CN" dirty="0">
                <a:latin typeface="黑体" panose="02010609060101010101" pitchFamily="49" charset="-122"/>
                <a:ea typeface="黑体" panose="02010609060101010101" pitchFamily="49" charset="-122"/>
              </a:rPr>
              <a:t>表示一个状态空间规模为</a:t>
            </a:r>
            <a:r>
              <a:rPr lang="en-US" altLang="zh-CN" dirty="0">
                <a:latin typeface="黑体" panose="02010609060101010101" pitchFamily="49" charset="-122"/>
                <a:ea typeface="黑体" panose="02010609060101010101" pitchFamily="49" charset="-122"/>
              </a:rPr>
              <a:t>4</a:t>
            </a:r>
            <a:r>
              <a:rPr lang="zh-CN" altLang="zh-CN" dirty="0">
                <a:latin typeface="黑体" panose="02010609060101010101" pitchFamily="49" charset="-122"/>
                <a:ea typeface="黑体" panose="02010609060101010101" pitchFamily="49" charset="-122"/>
              </a:rPr>
              <a:t>的马尔科夫决策过程</a:t>
            </a:r>
            <a:endParaRPr lang="zh-CN" alt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强化学习状态转移</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强化学习中状态转移指的是：</a:t>
                </a:r>
                <a:r>
                  <a:rPr lang="zh-CN" altLang="zh-CN" sz="2400" dirty="0">
                    <a:latin typeface="黑体" panose="02010609060101010101" pitchFamily="49" charset="-122"/>
                    <a:ea typeface="黑体" panose="02010609060101010101" pitchFamily="49" charset="-122"/>
                  </a:rPr>
                  <a:t>假设智能体根据状态</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选择了动作</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，接下来便要通过状态转移分布</a:t>
                </a:r>
                <a14:m>
                  <m:oMath xmlns:m="http://schemas.openxmlformats.org/officeDocument/2006/math">
                    <m:r>
                      <a:rPr lang="en-US" altLang="zh-CN" sz="2400" i="1">
                        <a:latin typeface="Cambria Math" panose="02040503050406030204" pitchFamily="18" charset="0"/>
                        <a:ea typeface="黑体" panose="02010609060101010101" pitchFamily="49" charset="-122"/>
                      </a:rPr>
                      <m:t>𝑃</m:t>
                    </m:r>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确定下一时刻的状态</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oMath>
                </a14:m>
                <a:endParaRPr lang="en-US" altLang="zh-CN" sz="2400" dirty="0" smtClean="0">
                  <a:latin typeface="+mn-ea"/>
                  <a:cs typeface="+mn-ea"/>
                </a:endParaRPr>
              </a:p>
              <a:p>
                <a:pPr lvl="1"/>
                <a:r>
                  <a:rPr lang="zh-CN" altLang="zh-CN" sz="2400" dirty="0">
                    <a:latin typeface="黑体" panose="02010609060101010101" pitchFamily="49" charset="-122"/>
                    <a:ea typeface="黑体" panose="02010609060101010101" pitchFamily="49" charset="-122"/>
                  </a:rPr>
                  <a:t>在强化学习过程中，状态转移可分为</a:t>
                </a:r>
                <a:r>
                  <a:rPr lang="zh-CN" altLang="zh-CN" sz="2400" dirty="0">
                    <a:solidFill>
                      <a:srgbClr val="0000FF"/>
                    </a:solidFill>
                    <a:latin typeface="黑体" panose="02010609060101010101" pitchFamily="49" charset="-122"/>
                    <a:ea typeface="黑体" panose="02010609060101010101" pitchFamily="49" charset="-122"/>
                  </a:rPr>
                  <a:t>确定转移</a:t>
                </a:r>
                <a:r>
                  <a:rPr lang="zh-CN" altLang="zh-CN" sz="2400" dirty="0">
                    <a:latin typeface="黑体" panose="02010609060101010101" pitchFamily="49" charset="-122"/>
                    <a:ea typeface="黑体" panose="02010609060101010101" pitchFamily="49" charset="-122"/>
                  </a:rPr>
                  <a:t>和</a:t>
                </a:r>
                <a:r>
                  <a:rPr lang="zh-CN" altLang="zh-CN" sz="2400" dirty="0">
                    <a:solidFill>
                      <a:srgbClr val="0000FF"/>
                    </a:solidFill>
                    <a:latin typeface="黑体" panose="02010609060101010101" pitchFamily="49" charset="-122"/>
                    <a:ea typeface="黑体" panose="02010609060101010101" pitchFamily="49" charset="-122"/>
                  </a:rPr>
                  <a:t>随机转移</a:t>
                </a:r>
                <a:r>
                  <a:rPr lang="zh-CN" altLang="zh-CN" sz="2400" dirty="0">
                    <a:latin typeface="黑体" panose="02010609060101010101" pitchFamily="49" charset="-122"/>
                    <a:ea typeface="黑体" panose="02010609060101010101" pitchFamily="49" charset="-122"/>
                  </a:rPr>
                  <a:t>这两种基本</a:t>
                </a:r>
                <a:r>
                  <a:rPr lang="zh-CN" altLang="zh-CN" sz="2400" dirty="0" smtClean="0">
                    <a:latin typeface="黑体" panose="02010609060101010101" pitchFamily="49" charset="-122"/>
                    <a:ea typeface="黑体" panose="02010609060101010101" pitchFamily="49" charset="-122"/>
                  </a:rPr>
                  <a:t>类型</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确定转移是指在</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确定的情况下，</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的取值是确定</a:t>
                </a:r>
                <a:r>
                  <a:rPr lang="zh-CN" altLang="zh-CN" sz="2400" dirty="0" smtClean="0">
                    <a:latin typeface="黑体" panose="02010609060101010101" pitchFamily="49" charset="-122"/>
                    <a:ea typeface="黑体" panose="02010609060101010101" pitchFamily="49" charset="-122"/>
                  </a:rPr>
                  <a:t>的</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因此，确定性状态转移完全由某个已知函数</a:t>
                </a:r>
                <a14:m>
                  <m:oMath xmlns:m="http://schemas.openxmlformats.org/officeDocument/2006/math">
                    <m:r>
                      <a:rPr lang="en-US" altLang="zh-CN" sz="2400" i="1">
                        <a:latin typeface="Cambria Math" panose="02040503050406030204" pitchFamily="18" charset="0"/>
                        <a:ea typeface="黑体" panose="02010609060101010101" pitchFamily="49" charset="-122"/>
                      </a:rPr>
                      <m:t>𝑓</m:t>
                    </m:r>
                  </m:oMath>
                </a14:m>
                <a:r>
                  <a:rPr lang="zh-CN" altLang="zh-CN" sz="2400" dirty="0">
                    <a:latin typeface="黑体" panose="02010609060101010101" pitchFamily="49" charset="-122"/>
                    <a:ea typeface="黑体" panose="02010609060101010101" pitchFamily="49" charset="-122"/>
                  </a:rPr>
                  <a:t>确定，故可将</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的取值表示</a:t>
                </a:r>
                <a:r>
                  <a:rPr lang="zh-CN" altLang="zh-CN" sz="2400" dirty="0" smtClean="0">
                    <a:latin typeface="黑体" panose="02010609060101010101" pitchFamily="49" charset="-122"/>
                    <a:ea typeface="黑体" panose="02010609060101010101" pitchFamily="49" charset="-122"/>
                  </a:rPr>
                  <a:t>为</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𝑓</m:t>
                    </m:r>
                    <m:d>
                      <m:dPr>
                        <m:ctrlPr>
                          <a:rPr lang="en-US"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d>
                              <m:dPr>
                                <m:ctrlPr>
                                  <a:rPr lang="en-US"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𝑡</m:t>
                                </m:r>
                              </m:e>
                            </m:d>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d>
                              <m:dPr>
                                <m:ctrlPr>
                                  <a:rPr lang="en-US"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𝑡</m:t>
                                </m:r>
                              </m:e>
                            </m:d>
                          </m:sup>
                        </m:sSup>
                      </m:e>
                    </m:d>
                  </m:oMath>
                </a14:m>
                <a:endParaRPr lang="en-US" altLang="zh-CN" sz="2400" b="0" dirty="0" smtClean="0">
                  <a:solidFill>
                    <a:srgbClr val="FF0000"/>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反馈信息</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𝑟</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可由奖励函数</a:t>
                </a:r>
                <a14:m>
                  <m:oMath xmlns:m="http://schemas.openxmlformats.org/officeDocument/2006/math">
                    <m:r>
                      <a:rPr lang="en-US" altLang="zh-CN" sz="2400" i="1">
                        <a:latin typeface="Cambria Math" panose="02040503050406030204" pitchFamily="18" charset="0"/>
                        <a:ea typeface="黑体" panose="02010609060101010101" pitchFamily="49" charset="-122"/>
                      </a:rPr>
                      <m:t>𝑅</m:t>
                    </m:r>
                  </m:oMath>
                </a14:m>
                <a:r>
                  <a:rPr lang="zh-CN" altLang="zh-CN" sz="2400" dirty="0" smtClean="0">
                    <a:latin typeface="黑体" panose="02010609060101010101" pitchFamily="49" charset="-122"/>
                    <a:ea typeface="黑体" panose="02010609060101010101" pitchFamily="49" charset="-122"/>
                  </a:rPr>
                  <a:t>确定</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𝑅</m:t>
                    </m:r>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𝑡</m:t>
                                </m:r>
                              </m:e>
                            </m:d>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𝑡</m:t>
                                </m:r>
                              </m:e>
                            </m:d>
                          </m:sup>
                        </m:sSup>
                      </m:e>
                    </m:d>
                  </m:oMath>
                </a14:m>
                <a:endParaRPr lang="en-US" altLang="zh-CN" sz="2400" dirty="0">
                  <a:latin typeface="黑体" panose="02010609060101010101" pitchFamily="49" charset="-122"/>
                  <a:ea typeface="黑体" panose="02010609060101010101" pitchFamily="49" charset="-122"/>
                </a:endParaRPr>
              </a:p>
              <a:p>
                <a:pPr lvl="1"/>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3958"/>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强化学习状态转移</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随机转移是指在</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确定情况下，</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的取值不是由</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所唯一确定，而是以一定的概率</a:t>
                </a:r>
                <a:r>
                  <a:rPr lang="zh-CN" altLang="zh-CN" sz="2400" dirty="0" smtClean="0">
                    <a:latin typeface="黑体" panose="02010609060101010101" pitchFamily="49" charset="-122"/>
                    <a:ea typeface="黑体" panose="02010609060101010101" pitchFamily="49" charset="-122"/>
                  </a:rPr>
                  <a:t>确定</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假设</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所有可能取值集合为</a:t>
                </a:r>
                <a14:m>
                  <m:oMath xmlns:m="http://schemas.openxmlformats.org/officeDocument/2006/math">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m:t>
                        </m:r>
                      </m:sub>
                    </m:sSub>
                    <m:r>
                      <a:rPr lang="en-US" altLang="zh-CN" sz="2400">
                        <a:latin typeface="Cambria Math" panose="02040503050406030204" pitchFamily="18" charset="0"/>
                        <a:ea typeface="黑体" panose="02010609060101010101" pitchFamily="49" charset="-122"/>
                      </a:rPr>
                      <m:t>,</m:t>
                    </m:r>
                    <m:r>
                      <a:rPr lang="zh-CN" altLang="zh-CN" sz="2400">
                        <a:latin typeface="Cambria Math" panose="02040503050406030204" pitchFamily="18" charset="0"/>
                        <a:ea typeface="黑体" panose="02010609060101010101" pitchFamily="49" charset="-122"/>
                      </a:rPr>
                      <m:t>…</m:t>
                    </m:r>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𝑚</m:t>
                        </m:r>
                      </m:sub>
                    </m:sSub>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，则</a:t>
                </a:r>
                <a:r>
                  <a:rPr lang="zh-CN" altLang="zh-CN" sz="2400" dirty="0" smtClean="0">
                    <a:latin typeface="黑体" panose="02010609060101010101" pitchFamily="49" charset="-122"/>
                    <a:ea typeface="黑体" panose="02010609060101010101" pitchFamily="49" charset="-122"/>
                  </a:rPr>
                  <a:t>有</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sub>
                      <m:sup>
                        <m:r>
                          <a:rPr lang="en-US" altLang="zh-CN" sz="2400" i="1">
                            <a:solidFill>
                              <a:srgbClr val="FF0000"/>
                            </a:solidFill>
                            <a:latin typeface="Cambria Math" panose="02040503050406030204" pitchFamily="18" charset="0"/>
                            <a:ea typeface="黑体" panose="02010609060101010101" pitchFamily="49" charset="-122"/>
                          </a:rPr>
                          <m:t>𝑚</m:t>
                        </m:r>
                      </m:sup>
                      <m:e>
                        <m:r>
                          <a:rPr lang="en-US" altLang="zh-CN" sz="2400" i="1">
                            <a:solidFill>
                              <a:srgbClr val="FF0000"/>
                            </a:solidFill>
                            <a:latin typeface="Cambria Math" panose="02040503050406030204" pitchFamily="18" charset="0"/>
                            <a:ea typeface="黑体" panose="02010609060101010101" pitchFamily="49" charset="-122"/>
                          </a:rPr>
                          <m:t>𝑃</m:t>
                        </m:r>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𝑠</m:t>
                            </m:r>
                          </m:e>
                          <m:sub>
                            <m:r>
                              <a:rPr lang="en-US" altLang="zh-CN" sz="2400" i="1">
                                <a:solidFill>
                                  <a:srgbClr val="FF0000"/>
                                </a:solidFill>
                                <a:latin typeface="Cambria Math" panose="02040503050406030204" pitchFamily="18" charset="0"/>
                                <a:ea typeface="黑体" panose="02010609060101010101" pitchFamily="49" charset="-122"/>
                              </a:rPr>
                              <m:t>𝑖</m:t>
                            </m:r>
                          </m:sub>
                        </m:sSub>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e>
                    </m:nary>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oMath>
                </a14:m>
                <a:endParaRPr lang="en-US" altLang="zh-CN" sz="2400" dirty="0">
                  <a:solidFill>
                    <a:srgbClr val="FF0000"/>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反馈信息</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𝑟</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的取值依赖于下一个状态</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oMath>
                </a14:m>
                <a:r>
                  <a:rPr lang="zh-CN" altLang="en-US" sz="2400" dirty="0" smtClean="0">
                    <a:latin typeface="+mn-ea"/>
                    <a:cs typeface="+mn-ea"/>
                  </a:rPr>
                  <a:t>：</a:t>
                </a:r>
                <a:r>
                  <a:rPr lang="zh-CN" altLang="zh-CN" sz="2400" dirty="0">
                    <a:solidFill>
                      <a:srgbClr val="FF0000"/>
                    </a:solidFill>
                    <a:ea typeface="黑体" panose="02010609060101010101" pitchFamily="49" charset="-122"/>
                  </a:rPr>
                  <a:t> </a:t>
                </a:r>
                <a14:m>
                  <m:oMath xmlns:m="http://schemas.openxmlformats.org/officeDocument/2006/math">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𝑅</m:t>
                    </m:r>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 </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累计反馈</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强化学习需要进一步计算一系列的动作选择之后所得的</a:t>
                </a:r>
                <a:r>
                  <a:rPr lang="zh-CN" altLang="en-US" sz="2400" dirty="0">
                    <a:solidFill>
                      <a:srgbClr val="0000FF"/>
                    </a:solidFill>
                    <a:latin typeface="黑体" panose="02010609060101010101" pitchFamily="49" charset="-122"/>
                    <a:ea typeface="黑体" panose="02010609060101010101" pitchFamily="49" charset="-122"/>
                  </a:rPr>
                  <a:t>累计</a:t>
                </a:r>
                <a:r>
                  <a:rPr lang="zh-CN" altLang="en-US" sz="2400" dirty="0" smtClean="0">
                    <a:solidFill>
                      <a:srgbClr val="0000FF"/>
                    </a:solidFill>
                    <a:latin typeface="黑体" panose="02010609060101010101" pitchFamily="49" charset="-122"/>
                    <a:ea typeface="黑体" panose="02010609060101010101" pitchFamily="49" charset="-122"/>
                  </a:rPr>
                  <a:t>反馈</a:t>
                </a:r>
                <a:endParaRPr lang="en-US" altLang="zh-CN" sz="2400" dirty="0" smtClean="0">
                  <a:solidFill>
                    <a:srgbClr val="0000FF"/>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假设整个强化学习过程一共持续</a:t>
                </a:r>
                <a14:m>
                  <m:oMath xmlns:m="http://schemas.openxmlformats.org/officeDocument/2006/math">
                    <m:r>
                      <a:rPr lang="en-US" altLang="zh-CN" sz="2400" i="1">
                        <a:latin typeface="Cambria Math" panose="02040503050406030204" pitchFamily="18" charset="0"/>
                        <a:ea typeface="黑体" panose="02010609060101010101" pitchFamily="49" charset="-122"/>
                      </a:rPr>
                      <m:t>𝑇</m:t>
                    </m:r>
                  </m:oMath>
                </a14:m>
                <a:r>
                  <a:rPr lang="zh-CN" altLang="zh-CN" sz="2400" dirty="0">
                    <a:latin typeface="黑体" panose="02010609060101010101" pitchFamily="49" charset="-122"/>
                    <a:ea typeface="黑体" panose="02010609060101010101" pitchFamily="49" charset="-122"/>
                  </a:rPr>
                  <a:t>个时序，则可将当前累计反馈</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𝐺</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定义为从当前时序</a:t>
                </a:r>
                <a14:m>
                  <m:oMath xmlns:m="http://schemas.openxmlformats.org/officeDocument/2006/math">
                    <m:r>
                      <a:rPr lang="en-US" altLang="zh-CN" sz="2400" i="1">
                        <a:latin typeface="Cambria Math" panose="02040503050406030204" pitchFamily="18" charset="0"/>
                        <a:ea typeface="黑体" panose="02010609060101010101" pitchFamily="49" charset="-122"/>
                      </a:rPr>
                      <m:t>𝑡</m:t>
                    </m:r>
                  </m:oMath>
                </a14:m>
                <a:r>
                  <a:rPr lang="zh-CN" altLang="zh-CN" sz="2400" dirty="0">
                    <a:latin typeface="黑体" panose="02010609060101010101" pitchFamily="49" charset="-122"/>
                    <a:ea typeface="黑体" panose="02010609060101010101" pitchFamily="49" charset="-122"/>
                  </a:rPr>
                  <a:t>之后所有时序的奖励函数取值之和，即有：</a:t>
                </a:r>
                <a:r>
                  <a:rPr lang="zh-CN" altLang="zh-CN" sz="2400" dirty="0">
                    <a:solidFill>
                      <a:srgbClr val="FF0000"/>
                    </a:solidFill>
                    <a:ea typeface="黑体" panose="02010609060101010101" pitchFamily="49" charset="-122"/>
                  </a:rPr>
                  <a:t> </a:t>
                </a:r>
                <a14:m>
                  <m:oMath xmlns:m="http://schemas.openxmlformats.org/officeDocument/2006/math">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𝐺</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2</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zh-CN" altLang="zh-CN" sz="2400">
                        <a:solidFill>
                          <a:srgbClr val="FF0000"/>
                        </a:solidFill>
                        <a:latin typeface="Cambria Math" panose="02040503050406030204" pitchFamily="18" charset="0"/>
                        <a:ea typeface="黑体" panose="02010609060101010101" pitchFamily="49" charset="-122"/>
                      </a:rPr>
                      <m:t>…</m:t>
                    </m:r>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𝑇</m:t>
                            </m:r>
                          </m:e>
                        </m:d>
                      </m:sup>
                    </m:sSup>
                  </m:oMath>
                </a14:m>
                <a:endParaRPr lang="en-US" altLang="zh-CN" sz="2400" dirty="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当</a:t>
                </a:r>
                <a14:m>
                  <m:oMath xmlns:m="http://schemas.openxmlformats.org/officeDocument/2006/math">
                    <m:r>
                      <a:rPr lang="en-US" altLang="zh-CN" sz="2400" i="1">
                        <a:latin typeface="Cambria Math" panose="02040503050406030204" pitchFamily="18" charset="0"/>
                        <a:ea typeface="黑体" panose="02010609060101010101" pitchFamily="49" charset="-122"/>
                      </a:rPr>
                      <m:t>𝑇</m:t>
                    </m:r>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时，则称相应的强化学习任务为</a:t>
                </a:r>
                <a:r>
                  <a:rPr lang="zh-CN" altLang="zh-CN" sz="2400" dirty="0">
                    <a:solidFill>
                      <a:srgbClr val="0000FF"/>
                    </a:solidFill>
                    <a:latin typeface="黑体" panose="02010609060101010101" pitchFamily="49" charset="-122"/>
                    <a:ea typeface="黑体" panose="02010609060101010101" pitchFamily="49" charset="-122"/>
                  </a:rPr>
                  <a:t>连续式学习任务</a:t>
                </a:r>
                <a:r>
                  <a:rPr lang="zh-CN" altLang="zh-CN" sz="2400" dirty="0">
                    <a:latin typeface="黑体" panose="02010609060101010101" pitchFamily="49" charset="-122"/>
                    <a:ea typeface="黑体" panose="02010609060101010101" pitchFamily="49" charset="-122"/>
                  </a:rPr>
                  <a:t>；否则，当</a:t>
                </a:r>
                <a14:m>
                  <m:oMath xmlns:m="http://schemas.openxmlformats.org/officeDocument/2006/math">
                    <m:r>
                      <a:rPr lang="en-US" altLang="zh-CN" sz="2400" i="1">
                        <a:latin typeface="Cambria Math" panose="02040503050406030204" pitchFamily="18" charset="0"/>
                        <a:ea typeface="黑体" panose="02010609060101010101" pitchFamily="49" charset="-122"/>
                      </a:rPr>
                      <m:t>𝑇</m:t>
                    </m:r>
                  </m:oMath>
                </a14:m>
                <a:r>
                  <a:rPr lang="zh-CN" altLang="zh-CN" sz="2400" dirty="0">
                    <a:latin typeface="黑体" panose="02010609060101010101" pitchFamily="49" charset="-122"/>
                    <a:ea typeface="黑体" panose="02010609060101010101" pitchFamily="49" charset="-122"/>
                  </a:rPr>
                  <a:t>为某个有限自然数时，称相应的强化学习任务为</a:t>
                </a:r>
                <a:r>
                  <a:rPr lang="zh-CN" altLang="zh-CN" sz="2400" dirty="0">
                    <a:solidFill>
                      <a:srgbClr val="0000FF"/>
                    </a:solidFill>
                    <a:latin typeface="黑体" panose="02010609060101010101" pitchFamily="49" charset="-122"/>
                    <a:ea typeface="黑体" panose="02010609060101010101" pitchFamily="49" charset="-122"/>
                  </a:rPr>
                  <a:t>情节式学习任务</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累计反馈</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随着时序向后推移，较靠后的状态转移对最终结果的影响通常较小，故需为每个时序的奖励函数值赋予一定</a:t>
                </a:r>
                <a:r>
                  <a:rPr lang="zh-CN" altLang="zh-CN" sz="2400" dirty="0">
                    <a:solidFill>
                      <a:srgbClr val="0000FF"/>
                    </a:solidFill>
                    <a:latin typeface="黑体" panose="02010609060101010101" pitchFamily="49" charset="-122"/>
                    <a:ea typeface="黑体" panose="02010609060101010101" pitchFamily="49" charset="-122"/>
                  </a:rPr>
                  <a:t>权重</a:t>
                </a:r>
                <a14:m>
                  <m:oMath xmlns:m="http://schemas.openxmlformats.org/officeDocument/2006/math">
                    <m:r>
                      <a:rPr lang="en-US" altLang="zh-CN" sz="2400" i="1">
                        <a:latin typeface="Cambria Math" panose="02040503050406030204" pitchFamily="18" charset="0"/>
                        <a:ea typeface="黑体" panose="02010609060101010101" pitchFamily="49" charset="-122"/>
                      </a:rPr>
                      <m:t>𝑤</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表示各时序奖励函数值对累计反馈</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𝐺</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的重要程度。由此可</a:t>
                </a:r>
                <a:r>
                  <a:rPr lang="zh-CN" altLang="zh-CN" sz="2400" dirty="0" smtClean="0">
                    <a:latin typeface="黑体" panose="02010609060101010101" pitchFamily="49" charset="-122"/>
                    <a:ea typeface="黑体" panose="02010609060101010101" pitchFamily="49" charset="-122"/>
                  </a:rPr>
                  <a:t>得</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14:m>
                  <m:oMath xmlns:m="http://schemas.openxmlformats.org/officeDocument/2006/math">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𝐺</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𝑤</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r>
                          <a:rPr lang="en-US" altLang="zh-CN" sz="2000">
                            <a:solidFill>
                              <a:srgbClr val="FF0000"/>
                            </a:solidFill>
                            <a:latin typeface="Cambria Math" panose="02040503050406030204" pitchFamily="18" charset="0"/>
                            <a:ea typeface="黑体" panose="02010609060101010101" pitchFamily="49" charset="-122"/>
                          </a:rPr>
                          <m:t>)</m:t>
                        </m:r>
                      </m:sup>
                    </m:sSup>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𝑟</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𝑤</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2</m:t>
                        </m:r>
                        <m:r>
                          <a:rPr lang="en-US" altLang="zh-CN" sz="2000">
                            <a:solidFill>
                              <a:srgbClr val="FF0000"/>
                            </a:solidFill>
                            <a:latin typeface="Cambria Math" panose="02040503050406030204" pitchFamily="18" charset="0"/>
                            <a:ea typeface="黑体" panose="02010609060101010101" pitchFamily="49" charset="-122"/>
                          </a:rPr>
                          <m:t>)</m:t>
                        </m:r>
                      </m:sup>
                    </m:sSup>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𝑟</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2</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r>
                      <a:rPr lang="zh-CN" altLang="zh-CN" sz="2000">
                        <a:solidFill>
                          <a:srgbClr val="FF0000"/>
                        </a:solidFill>
                        <a:latin typeface="Cambria Math" panose="02040503050406030204" pitchFamily="18" charset="0"/>
                        <a:ea typeface="黑体" panose="02010609060101010101" pitchFamily="49" charset="-122"/>
                      </a:rPr>
                      <m:t>…</m:t>
                    </m:r>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𝑤</m:t>
                        </m:r>
                      </m:e>
                      <m:sup>
                        <m:d>
                          <m:dPr>
                            <m:ctrlPr>
                              <a:rPr lang="zh-CN" altLang="zh-CN" sz="2000" i="1">
                                <a:solidFill>
                                  <a:srgbClr val="FF0000"/>
                                </a:solidFill>
                                <a:latin typeface="Cambria Math" panose="02040503050406030204"/>
                                <a:ea typeface="黑体" panose="02010609060101010101" pitchFamily="49" charset="-122"/>
                              </a:rPr>
                            </m:ctrlPr>
                          </m:dPr>
                          <m:e>
                            <m:r>
                              <a:rPr lang="en-US" altLang="zh-CN" sz="2000" i="1">
                                <a:solidFill>
                                  <a:srgbClr val="FF0000"/>
                                </a:solidFill>
                                <a:latin typeface="Cambria Math" panose="02040503050406030204" pitchFamily="18" charset="0"/>
                                <a:ea typeface="黑体" panose="02010609060101010101" pitchFamily="49" charset="-122"/>
                              </a:rPr>
                              <m:t>𝑇</m:t>
                            </m:r>
                          </m:e>
                        </m:d>
                      </m:sup>
                    </m:sSup>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𝑟</m:t>
                        </m:r>
                      </m:e>
                      <m:sup>
                        <m:d>
                          <m:dPr>
                            <m:ctrlPr>
                              <a:rPr lang="zh-CN" altLang="zh-CN" sz="2000" i="1">
                                <a:solidFill>
                                  <a:srgbClr val="FF0000"/>
                                </a:solidFill>
                                <a:latin typeface="Cambria Math" panose="02040503050406030204"/>
                                <a:ea typeface="黑体" panose="02010609060101010101" pitchFamily="49" charset="-122"/>
                              </a:rPr>
                            </m:ctrlPr>
                          </m:dPr>
                          <m:e>
                            <m:r>
                              <a:rPr lang="en-US" altLang="zh-CN" sz="2000" i="1">
                                <a:solidFill>
                                  <a:srgbClr val="FF0000"/>
                                </a:solidFill>
                                <a:latin typeface="Cambria Math" panose="02040503050406030204" pitchFamily="18" charset="0"/>
                                <a:ea typeface="黑体" panose="02010609060101010101" pitchFamily="49" charset="-122"/>
                              </a:rPr>
                              <m:t>𝑇</m:t>
                            </m:r>
                          </m:e>
                        </m:d>
                      </m:sup>
                    </m:sSup>
                  </m:oMath>
                </a14:m>
                <a:r>
                  <a:rPr lang="zh-CN" altLang="en-US" sz="2400" dirty="0" smtClean="0">
                    <a:latin typeface="+mn-ea"/>
                    <a:cs typeface="+mn-ea"/>
                  </a:rPr>
                  <a:t>，</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𝑤</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𝑖</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表示第</a:t>
                </a:r>
                <a14:m>
                  <m:oMath xmlns:m="http://schemas.openxmlformats.org/officeDocument/2006/math">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𝑖</m:t>
                    </m:r>
                  </m:oMath>
                </a14:m>
                <a:r>
                  <a:rPr lang="zh-CN" altLang="zh-CN" sz="2400" dirty="0">
                    <a:latin typeface="黑体" panose="02010609060101010101" pitchFamily="49" charset="-122"/>
                    <a:ea typeface="黑体" panose="02010609060101010101" pitchFamily="49" charset="-122"/>
                  </a:rPr>
                  <a:t>个时序所得反馈值的</a:t>
                </a:r>
                <a:r>
                  <a:rPr lang="zh-CN" altLang="zh-CN" sz="2400" dirty="0" smtClean="0">
                    <a:latin typeface="黑体" panose="02010609060101010101" pitchFamily="49" charset="-122"/>
                    <a:ea typeface="黑体" panose="02010609060101010101" pitchFamily="49" charset="-122"/>
                  </a:rPr>
                  <a:t>权重</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通常使用一个小于</a:t>
                </a:r>
                <a:r>
                  <a:rPr lang="en-US" altLang="zh-CN" sz="2400" dirty="0">
                    <a:latin typeface="黑体" panose="02010609060101010101" pitchFamily="49" charset="-122"/>
                    <a:ea typeface="黑体" panose="02010609060101010101" pitchFamily="49" charset="-122"/>
                  </a:rPr>
                  <a:t>1</a:t>
                </a:r>
                <a:r>
                  <a:rPr lang="zh-CN" altLang="zh-CN" sz="2400" dirty="0">
                    <a:latin typeface="黑体" panose="02010609060101010101" pitchFamily="49" charset="-122"/>
                    <a:ea typeface="黑体" panose="02010609060101010101" pitchFamily="49" charset="-122"/>
                  </a:rPr>
                  <a:t>的折扣因子</a:t>
                </a:r>
                <a14:m>
                  <m:oMath xmlns:m="http://schemas.openxmlformats.org/officeDocument/2006/math">
                    <m:r>
                      <a:rPr lang="en-US" altLang="zh-CN" sz="2400" i="1">
                        <a:latin typeface="Cambria Math" panose="02040503050406030204" pitchFamily="18" charset="0"/>
                        <a:ea typeface="黑体" panose="02010609060101010101" pitchFamily="49" charset="-122"/>
                      </a:rPr>
                      <m:t>𝛾</m:t>
                    </m:r>
                  </m:oMath>
                </a14:m>
                <a:r>
                  <a:rPr lang="zh-CN" altLang="zh-CN" sz="2400" dirty="0">
                    <a:latin typeface="黑体" panose="02010609060101010101" pitchFamily="49" charset="-122"/>
                    <a:ea typeface="黑体" panose="02010609060101010101" pitchFamily="49" charset="-122"/>
                  </a:rPr>
                  <a:t>表示权重随时序向后推移而</a:t>
                </a:r>
                <a:r>
                  <a:rPr lang="zh-CN" altLang="zh-CN" sz="2400" dirty="0">
                    <a:solidFill>
                      <a:srgbClr val="0000FF"/>
                    </a:solidFill>
                    <a:latin typeface="黑体" panose="02010609060101010101" pitchFamily="49" charset="-122"/>
                    <a:ea typeface="黑体" panose="02010609060101010101" pitchFamily="49" charset="-122"/>
                  </a:rPr>
                  <a:t>逐步衰减</a:t>
                </a:r>
                <a:r>
                  <a:rPr lang="zh-CN" altLang="zh-CN" sz="2400" dirty="0">
                    <a:latin typeface="黑体" panose="02010609060101010101" pitchFamily="49" charset="-122"/>
                    <a:ea typeface="黑体" panose="02010609060101010101" pitchFamily="49" charset="-122"/>
                  </a:rPr>
                  <a:t>的</a:t>
                </a:r>
                <a:r>
                  <a:rPr lang="zh-CN" altLang="zh-CN" sz="2400" dirty="0" smtClean="0">
                    <a:latin typeface="黑体" panose="02010609060101010101" pitchFamily="49" charset="-122"/>
                    <a:ea typeface="黑体" panose="02010609060101010101" pitchFamily="49" charset="-122"/>
                  </a:rPr>
                  <a:t>效果</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具体地说，首先设定初始时刻权重</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𝑤</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𝛾</m:t>
                        </m:r>
                      </m:e>
                      <m:sup>
                        <m:r>
                          <a:rPr lang="en-US" altLang="zh-CN" sz="2400" i="1">
                            <a:latin typeface="Cambria Math" panose="02040503050406030204" pitchFamily="18" charset="0"/>
                            <a:ea typeface="黑体" panose="02010609060101010101" pitchFamily="49" charset="-122"/>
                          </a:rPr>
                          <m:t>0</m:t>
                        </m:r>
                      </m:sup>
                    </m:s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oMath>
                </a14:m>
                <a:r>
                  <a:rPr lang="zh-CN" altLang="zh-CN" sz="2400" dirty="0">
                    <a:latin typeface="黑体" panose="02010609060101010101" pitchFamily="49" charset="-122"/>
                    <a:ea typeface="黑体" panose="02010609060101010101" pitchFamily="49" charset="-122"/>
                  </a:rPr>
                  <a:t>，然后每延长一个时序，则其权重更新为前一个时序步骤的</a:t>
                </a:r>
                <a14:m>
                  <m:oMath xmlns:m="http://schemas.openxmlformats.org/officeDocument/2006/math">
                    <m:r>
                      <a:rPr lang="en-US" altLang="zh-CN" sz="2400" i="1">
                        <a:latin typeface="Cambria Math" panose="02040503050406030204" pitchFamily="18" charset="0"/>
                        <a:ea typeface="黑体" panose="02010609060101010101" pitchFamily="49" charset="-122"/>
                      </a:rPr>
                      <m:t>𝛾</m:t>
                    </m:r>
                  </m:oMath>
                </a14:m>
                <a:r>
                  <a:rPr lang="zh-CN" altLang="zh-CN" sz="2400" dirty="0">
                    <a:latin typeface="黑体" panose="02010609060101010101" pitchFamily="49" charset="-122"/>
                    <a:ea typeface="黑体" panose="02010609060101010101" pitchFamily="49" charset="-122"/>
                  </a:rPr>
                  <a:t>倍，使得越靠后的状态转移对最终结果的影响越小。即有</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𝑤</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𝑗</m:t>
                        </m:r>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𝛾</m:t>
                        </m:r>
                      </m:e>
                      <m:sup>
                        <m:r>
                          <a:rPr lang="en-US" altLang="zh-CN" sz="2400" i="1">
                            <a:latin typeface="Cambria Math" panose="02040503050406030204" pitchFamily="18" charset="0"/>
                            <a:ea typeface="黑体" panose="02010609060101010101" pitchFamily="49" charset="-122"/>
                          </a:rPr>
                          <m:t>𝑗</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sup>
                    </m:sSup>
                  </m:oMath>
                </a14:m>
                <a:endParaRPr lang="en-US" altLang="zh-CN" sz="2400" dirty="0">
                  <a:latin typeface="黑体" panose="02010609060101010101" pitchFamily="49" charset="-122"/>
                  <a:ea typeface="黑体" panose="02010609060101010101" pitchFamily="49" charset="-122"/>
                </a:endParaRPr>
              </a:p>
              <a:p>
                <a:pPr lvl="1"/>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5936" y="5552628"/>
            <a:ext cx="4400550" cy="1238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累计反馈</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马尔科夫决策过程描述强化学习过程还需考虑折扣因子</a:t>
                </a:r>
                <a14:m>
                  <m:oMath xmlns:m="http://schemas.openxmlformats.org/officeDocument/2006/math">
                    <m:r>
                      <a:rPr lang="en-US" altLang="zh-CN" sz="2400" i="1">
                        <a:latin typeface="Cambria Math" panose="02040503050406030204" pitchFamily="18" charset="0"/>
                        <a:ea typeface="黑体" panose="02010609060101010101" pitchFamily="49" charset="-122"/>
                      </a:rPr>
                      <m:t>𝛾</m:t>
                    </m:r>
                  </m:oMath>
                </a14:m>
                <a:r>
                  <a:rPr lang="zh-CN" altLang="zh-CN" sz="2400" dirty="0">
                    <a:latin typeface="黑体" panose="02010609060101010101" pitchFamily="49" charset="-122"/>
                    <a:ea typeface="黑体" panose="02010609060101010101" pitchFamily="49" charset="-122"/>
                  </a:rPr>
                  <a:t>，故可将用于定量描述强化学习过程的马尔科夫决策过程表示为</a:t>
                </a:r>
                <a:r>
                  <a:rPr lang="zh-CN" altLang="zh-CN" sz="2400" dirty="0">
                    <a:solidFill>
                      <a:srgbClr val="0000FF"/>
                    </a:solidFill>
                    <a:latin typeface="黑体" panose="02010609060101010101" pitchFamily="49" charset="-122"/>
                    <a:ea typeface="黑体" panose="02010609060101010101" pitchFamily="49" charset="-122"/>
                  </a:rPr>
                  <a:t>五元组</a:t>
                </a:r>
                <a14:m>
                  <m:oMath xmlns:m="http://schemas.openxmlformats.org/officeDocument/2006/math">
                    <m:r>
                      <a:rPr lang="en-US" altLang="zh-CN" sz="2400">
                        <a:solidFill>
                          <a:srgbClr val="0000FF"/>
                        </a:solidFill>
                        <a:latin typeface="Cambria Math" panose="02040503050406030204" pitchFamily="18" charset="0"/>
                        <a:ea typeface="黑体" panose="02010609060101010101" pitchFamily="49" charset="-122"/>
                      </a:rPr>
                      <m:t>(</m:t>
                    </m:r>
                    <m:r>
                      <a:rPr lang="en-US" altLang="zh-CN" sz="2400" i="1">
                        <a:solidFill>
                          <a:srgbClr val="0000FF"/>
                        </a:solidFill>
                        <a:latin typeface="Cambria Math" panose="02040503050406030204" pitchFamily="18" charset="0"/>
                        <a:ea typeface="黑体" panose="02010609060101010101" pitchFamily="49" charset="-122"/>
                      </a:rPr>
                      <m:t>𝑆</m:t>
                    </m:r>
                    <m:r>
                      <a:rPr lang="en-US" altLang="zh-CN" sz="2400">
                        <a:solidFill>
                          <a:srgbClr val="0000FF"/>
                        </a:solidFill>
                        <a:latin typeface="Cambria Math" panose="02040503050406030204" pitchFamily="18" charset="0"/>
                        <a:ea typeface="黑体" panose="02010609060101010101" pitchFamily="49" charset="-122"/>
                      </a:rPr>
                      <m:t>,</m:t>
                    </m:r>
                    <m:r>
                      <a:rPr lang="en-US" altLang="zh-CN" sz="2400" i="1">
                        <a:solidFill>
                          <a:srgbClr val="0000FF"/>
                        </a:solidFill>
                        <a:latin typeface="Cambria Math" panose="02040503050406030204" pitchFamily="18" charset="0"/>
                        <a:ea typeface="黑体" panose="02010609060101010101" pitchFamily="49" charset="-122"/>
                      </a:rPr>
                      <m:t>𝐴</m:t>
                    </m:r>
                    <m:r>
                      <a:rPr lang="en-US" altLang="zh-CN" sz="2400">
                        <a:solidFill>
                          <a:srgbClr val="0000FF"/>
                        </a:solidFill>
                        <a:latin typeface="Cambria Math" panose="02040503050406030204" pitchFamily="18" charset="0"/>
                        <a:ea typeface="黑体" panose="02010609060101010101" pitchFamily="49" charset="-122"/>
                      </a:rPr>
                      <m:t>,</m:t>
                    </m:r>
                    <m:r>
                      <a:rPr lang="en-US" altLang="zh-CN" sz="2400" i="1">
                        <a:solidFill>
                          <a:srgbClr val="0000FF"/>
                        </a:solidFill>
                        <a:latin typeface="Cambria Math" panose="02040503050406030204" pitchFamily="18" charset="0"/>
                        <a:ea typeface="黑体" panose="02010609060101010101" pitchFamily="49" charset="-122"/>
                      </a:rPr>
                      <m:t>𝑃</m:t>
                    </m:r>
                    <m:r>
                      <a:rPr lang="en-US" altLang="zh-CN" sz="2400">
                        <a:solidFill>
                          <a:srgbClr val="0000FF"/>
                        </a:solidFill>
                        <a:latin typeface="Cambria Math" panose="02040503050406030204" pitchFamily="18" charset="0"/>
                        <a:ea typeface="黑体" panose="02010609060101010101" pitchFamily="49" charset="-122"/>
                      </a:rPr>
                      <m:t>,</m:t>
                    </m:r>
                    <m:r>
                      <a:rPr lang="en-US" altLang="zh-CN" sz="2400" i="1">
                        <a:solidFill>
                          <a:srgbClr val="0000FF"/>
                        </a:solidFill>
                        <a:latin typeface="Cambria Math" panose="02040503050406030204" pitchFamily="18" charset="0"/>
                        <a:ea typeface="黑体" panose="02010609060101010101" pitchFamily="49" charset="-122"/>
                      </a:rPr>
                      <m:t>𝑅</m:t>
                    </m:r>
                    <m:r>
                      <a:rPr lang="en-US" altLang="zh-CN" sz="2400">
                        <a:solidFill>
                          <a:srgbClr val="0000FF"/>
                        </a:solidFill>
                        <a:latin typeface="Cambria Math" panose="02040503050406030204" pitchFamily="18" charset="0"/>
                        <a:ea typeface="黑体" panose="02010609060101010101" pitchFamily="49" charset="-122"/>
                      </a:rPr>
                      <m:t>,</m:t>
                    </m:r>
                    <m:r>
                      <a:rPr lang="en-US" altLang="zh-CN" sz="2400" i="1">
                        <a:solidFill>
                          <a:srgbClr val="0000FF"/>
                        </a:solidFill>
                        <a:latin typeface="Cambria Math" panose="02040503050406030204" pitchFamily="18" charset="0"/>
                        <a:ea typeface="黑体" panose="02010609060101010101" pitchFamily="49" charset="-122"/>
                      </a:rPr>
                      <m:t>𝛾</m:t>
                    </m:r>
                    <m:r>
                      <a:rPr lang="en-US" altLang="zh-CN" sz="2400">
                        <a:solidFill>
                          <a:srgbClr val="0000FF"/>
                        </a:solidFill>
                        <a:latin typeface="Cambria Math" panose="02040503050406030204" pitchFamily="18" charset="0"/>
                        <a:ea typeface="黑体" panose="02010609060101010101" pitchFamily="49" charset="-122"/>
                      </a:rPr>
                      <m:t>)</m:t>
                    </m:r>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graphicFrame>
        <p:nvGraphicFramePr>
          <p:cNvPr id="3" name="对象 2"/>
          <p:cNvGraphicFramePr>
            <a:graphicFrameLocks noChangeAspect="1"/>
          </p:cNvGraphicFramePr>
          <p:nvPr/>
        </p:nvGraphicFramePr>
        <p:xfrm>
          <a:off x="1835696" y="2996952"/>
          <a:ext cx="6111875" cy="2808287"/>
        </p:xfrm>
        <a:graphic>
          <a:graphicData uri="http://schemas.openxmlformats.org/presentationml/2006/ole">
            <mc:AlternateContent xmlns:mc="http://schemas.openxmlformats.org/markup-compatibility/2006">
              <mc:Choice xmlns:v="urn:schemas-microsoft-com:vml" Requires="v">
                <p:oleObj spid="_x0000_s4147" name="Visio" r:id="rId2" imgW="4034155" imgH="1891665" progId="Visio.Drawing.15">
                  <p:embed/>
                </p:oleObj>
              </mc:Choice>
              <mc:Fallback>
                <p:oleObj name="Visio" r:id="rId2" imgW="4034155" imgH="1891665" progId="Visio.Drawing.15">
                  <p:embed/>
                  <p:pic>
                    <p:nvPicPr>
                      <p:cNvPr id="0" name="对象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5696" y="2996952"/>
                        <a:ext cx="6111875" cy="280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矩形 3"/>
          <p:cNvSpPr/>
          <p:nvPr/>
        </p:nvSpPr>
        <p:spPr>
          <a:xfrm>
            <a:off x="2987824" y="5877272"/>
            <a:ext cx="4108817" cy="369332"/>
          </a:xfrm>
          <a:prstGeom prst="rect">
            <a:avLst/>
          </a:prstGeom>
        </p:spPr>
        <p:txBody>
          <a:bodyPr wrap="none">
            <a:spAutoFit/>
          </a:bodyPr>
          <a:lstStyle/>
          <a:p>
            <a:r>
              <a:rPr lang="zh-CN" altLang="zh-CN" dirty="0">
                <a:latin typeface="黑体" panose="02010609060101010101" pitchFamily="49" charset="-122"/>
                <a:ea typeface="黑体" panose="02010609060101010101" pitchFamily="49" charset="-122"/>
              </a:rPr>
              <a:t>强化学习中确定累计反馈的基本流程</a:t>
            </a:r>
            <a:r>
              <a:rPr lang="zh-CN" altLang="en-US" dirty="0">
                <a:latin typeface="黑体" panose="02010609060101010101" pitchFamily="49" charset="-122"/>
                <a:ea typeface="黑体" panose="02010609060101010101" pitchFamily="49" charset="-122"/>
              </a:rPr>
              <a:t>图</a:t>
            </a:r>
            <a:endParaRPr lang="zh-CN" alt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强化学习策略</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在某个状态下选择某个或某些动作的方式被称为</a:t>
                </a:r>
                <a:r>
                  <a:rPr lang="zh-CN" altLang="en-US" sz="2400" dirty="0">
                    <a:solidFill>
                      <a:srgbClr val="0000FF"/>
                    </a:solidFill>
                    <a:latin typeface="黑体" panose="02010609060101010101" pitchFamily="49" charset="-122"/>
                    <a:ea typeface="黑体" panose="02010609060101010101" pitchFamily="49" charset="-122"/>
                  </a:rPr>
                  <a:t>强化学习的</a:t>
                </a:r>
                <a:r>
                  <a:rPr lang="zh-CN" altLang="en-US" sz="2400" dirty="0" smtClean="0">
                    <a:solidFill>
                      <a:srgbClr val="0000FF"/>
                    </a:solidFill>
                    <a:latin typeface="黑体" panose="02010609060101010101" pitchFamily="49" charset="-122"/>
                    <a:ea typeface="黑体" panose="02010609060101010101" pitchFamily="49" charset="-122"/>
                  </a:rPr>
                  <a:t>策略</a:t>
                </a:r>
                <a:endParaRPr lang="en-US" altLang="zh-CN" sz="2400" dirty="0" smtClean="0">
                  <a:solidFill>
                    <a:srgbClr val="0000FF"/>
                  </a:solidFill>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rPr>
                  <a:t>选择</a:t>
                </a:r>
                <a:r>
                  <a:rPr lang="zh-CN" altLang="en-US" sz="2400" dirty="0">
                    <a:latin typeface="黑体" panose="02010609060101010101" pitchFamily="49" charset="-122"/>
                    <a:ea typeface="黑体" panose="02010609060101010101" pitchFamily="49" charset="-122"/>
                  </a:rPr>
                  <a:t>某个或某些确定动作的策略称为</a:t>
                </a:r>
                <a:r>
                  <a:rPr lang="zh-CN" altLang="en-US" sz="2400" dirty="0">
                    <a:solidFill>
                      <a:srgbClr val="0000FF"/>
                    </a:solidFill>
                    <a:latin typeface="黑体" panose="02010609060101010101" pitchFamily="49" charset="-122"/>
                    <a:ea typeface="黑体" panose="02010609060101010101" pitchFamily="49" charset="-122"/>
                  </a:rPr>
                  <a:t>确定策略</a:t>
                </a:r>
                <a:r>
                  <a:rPr lang="zh-CN" altLang="en-US" sz="2400" dirty="0" smtClean="0">
                    <a:latin typeface="黑体" panose="02010609060101010101" pitchFamily="49" charset="-122"/>
                    <a:ea typeface="黑体" panose="02010609060101010101" pitchFamily="49" charset="-122"/>
                  </a:rPr>
                  <a:t>，从</a:t>
                </a:r>
                <a:r>
                  <a:rPr lang="zh-CN" altLang="en-US" sz="2400" dirty="0">
                    <a:latin typeface="黑体" panose="02010609060101010101" pitchFamily="49" charset="-122"/>
                    <a:ea typeface="黑体" panose="02010609060101010101" pitchFamily="49" charset="-122"/>
                  </a:rPr>
                  <a:t>多个可能动作中依概率选择某个或某些动作的策略</a:t>
                </a:r>
                <a:r>
                  <a:rPr lang="zh-CN" altLang="en-US" sz="2400" dirty="0" smtClean="0">
                    <a:latin typeface="黑体" panose="02010609060101010101" pitchFamily="49" charset="-122"/>
                    <a:ea typeface="黑体" panose="02010609060101010101" pitchFamily="49" charset="-122"/>
                  </a:rPr>
                  <a:t>称为</a:t>
                </a:r>
                <a:r>
                  <a:rPr lang="zh-CN" altLang="en-US" sz="2400" dirty="0">
                    <a:solidFill>
                      <a:srgbClr val="0000FF"/>
                    </a:solidFill>
                    <a:latin typeface="黑体" panose="02010609060101010101" pitchFamily="49" charset="-122"/>
                    <a:ea typeface="黑体" panose="02010609060101010101" pitchFamily="49" charset="-122"/>
                  </a:rPr>
                  <a:t>随机</a:t>
                </a:r>
                <a:r>
                  <a:rPr lang="zh-CN" altLang="en-US" sz="2400" dirty="0" smtClean="0">
                    <a:solidFill>
                      <a:srgbClr val="0000FF"/>
                    </a:solidFill>
                    <a:latin typeface="黑体" panose="02010609060101010101" pitchFamily="49" charset="-122"/>
                    <a:ea typeface="黑体" panose="02010609060101010101" pitchFamily="49" charset="-122"/>
                  </a:rPr>
                  <a:t>策略</a:t>
                </a:r>
                <a:endParaRPr lang="en-US" altLang="zh-CN" sz="2400" dirty="0" smtClean="0">
                  <a:solidFill>
                    <a:srgbClr val="0000FF"/>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确定策略本质上是一个从状态空间到动作空间的映射，即</a:t>
                </a:r>
                <a:r>
                  <a:rPr lang="zh-CN" altLang="zh-CN" sz="2400" dirty="0" smtClean="0">
                    <a:latin typeface="黑体" panose="02010609060101010101" pitchFamily="49" charset="-122"/>
                    <a:ea typeface="黑体" panose="02010609060101010101" pitchFamily="49" charset="-122"/>
                  </a:rPr>
                  <a:t>有</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r>
                      <a:rPr lang="en-US" altLang="zh-CN" sz="2400" i="1">
                        <a:solidFill>
                          <a:srgbClr val="FF0000"/>
                        </a:solidFill>
                        <a:latin typeface="Cambria Math" panose="02040503050406030204" pitchFamily="18" charset="0"/>
                      </a:rPr>
                      <m:t>ℎ</m:t>
                    </m:r>
                    <m:d>
                      <m:dPr>
                        <m:ctrlPr>
                          <a:rPr lang="zh-CN" altLang="zh-CN" sz="2400" i="1">
                            <a:solidFill>
                              <a:srgbClr val="FF0000"/>
                            </a:solidFill>
                            <a:latin typeface="Cambria Math" panose="02040503050406030204"/>
                          </a:rPr>
                        </m:ctrlPr>
                      </m:dPr>
                      <m:e>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𝑎</m:t>
                            </m:r>
                          </m:e>
                          <m:sub>
                            <m:r>
                              <a:rPr lang="en-US" altLang="zh-CN" sz="2400" i="1">
                                <a:solidFill>
                                  <a:srgbClr val="FF0000"/>
                                </a:solidFill>
                                <a:latin typeface="Cambria Math" panose="02040503050406030204" pitchFamily="18" charset="0"/>
                              </a:rPr>
                              <m:t>𝑖</m:t>
                            </m:r>
                          </m:sub>
                        </m:sSub>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𝑠</m:t>
                        </m:r>
                      </m:e>
                    </m:d>
                    <m:r>
                      <a:rPr lang="en-US" altLang="zh-CN" sz="2400">
                        <a:solidFill>
                          <a:srgbClr val="FF0000"/>
                        </a:solidFill>
                        <a:latin typeface="Cambria Math" panose="02040503050406030204" pitchFamily="18" charset="0"/>
                      </a:rPr>
                      <m:t>=</m:t>
                    </m:r>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𝑎</m:t>
                        </m:r>
                      </m:e>
                      <m:sub>
                        <m:r>
                          <a:rPr lang="en-US" altLang="zh-CN" sz="2400" i="1">
                            <a:solidFill>
                              <a:srgbClr val="FF0000"/>
                            </a:solidFill>
                            <a:latin typeface="Cambria Math" panose="02040503050406030204" pitchFamily="18" charset="0"/>
                          </a:rPr>
                          <m:t>𝑖</m:t>
                        </m:r>
                      </m:sub>
                    </m:sSub>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𝑖</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1</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2</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𝑚</m:t>
                    </m:r>
                  </m:oMath>
                </a14:m>
                <a:endParaRPr lang="en-US" altLang="zh-CN" sz="2400" dirty="0">
                  <a:solidFill>
                    <a:srgbClr val="FF0000"/>
                  </a:solidFill>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rPr>
                  <a:t>上</a:t>
                </a:r>
                <a:r>
                  <a:rPr lang="zh-CN" altLang="zh-CN" sz="2400" dirty="0" smtClean="0">
                    <a:latin typeface="黑体" panose="02010609060101010101" pitchFamily="49" charset="-122"/>
                    <a:ea typeface="黑体" panose="02010609060101010101" pitchFamily="49" charset="-122"/>
                  </a:rPr>
                  <a:t>式</a:t>
                </a:r>
                <a:r>
                  <a:rPr lang="zh-CN" altLang="zh-CN" sz="2400" dirty="0">
                    <a:latin typeface="黑体" panose="02010609060101010101" pitchFamily="49" charset="-122"/>
                    <a:ea typeface="黑体" panose="02010609060101010101" pitchFamily="49" charset="-122"/>
                  </a:rPr>
                  <a:t>表示确定策略</a:t>
                </a:r>
                <a14:m>
                  <m:oMath xmlns:m="http://schemas.openxmlformats.org/officeDocument/2006/math">
                    <m:r>
                      <a:rPr lang="en-US" altLang="zh-CN" sz="2400" i="1">
                        <a:latin typeface="Cambria Math" panose="02040503050406030204" pitchFamily="18" charset="0"/>
                      </a:rPr>
                      <m:t>ℎ</m:t>
                    </m:r>
                  </m:oMath>
                </a14:m>
                <a:r>
                  <a:rPr lang="zh-CN" altLang="zh-CN" sz="2400" dirty="0">
                    <a:latin typeface="黑体" panose="02010609060101010101" pitchFamily="49" charset="-122"/>
                    <a:ea typeface="黑体" panose="02010609060101010101" pitchFamily="49" charset="-122"/>
                  </a:rPr>
                  <a:t>根据当前状态</a:t>
                </a:r>
                <a14:m>
                  <m:oMath xmlns:m="http://schemas.openxmlformats.org/officeDocument/2006/math">
                    <m:r>
                      <a:rPr lang="en-US" altLang="zh-CN" sz="2400" i="1">
                        <a:latin typeface="Cambria Math" panose="02040503050406030204" pitchFamily="18" charset="0"/>
                      </a:rPr>
                      <m:t>𝑠</m:t>
                    </m:r>
                  </m:oMath>
                </a14:m>
                <a:r>
                  <a:rPr lang="zh-CN" altLang="zh-CN" sz="2400" dirty="0">
                    <a:latin typeface="黑体" panose="02010609060101010101" pitchFamily="49" charset="-122"/>
                    <a:ea typeface="黑体" panose="02010609060101010101" pitchFamily="49" charset="-122"/>
                  </a:rPr>
                  <a:t>从动作空间中选择某个确定的动作</a:t>
                </a:r>
                <a14:m>
                  <m:oMath xmlns:m="http://schemas.openxmlformats.org/officeDocument/2006/math">
                    <m:sSub>
                      <m:sSubPr>
                        <m:ctrlPr>
                          <a:rPr lang="zh-CN" altLang="zh-CN" sz="2400" i="1">
                            <a:latin typeface="Cambria Math" panose="02040503050406030204"/>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𝑖</m:t>
                        </m:r>
                      </m:sub>
                    </m:sSub>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强化学习策略</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随机策略表示为如下概率</a:t>
                </a:r>
                <a:r>
                  <a:rPr lang="zh-CN" altLang="en-US" sz="2400" dirty="0" smtClean="0">
                    <a:latin typeface="黑体" panose="02010609060101010101" pitchFamily="49" charset="-122"/>
                    <a:ea typeface="黑体" panose="02010609060101010101" pitchFamily="49" charset="-122"/>
                  </a:rPr>
                  <a:t>形式：</a:t>
                </a:r>
                <a14:m>
                  <m:oMath xmlns:m="http://schemas.openxmlformats.org/officeDocument/2006/math">
                    <m:r>
                      <a:rPr lang="en-US" altLang="zh-CN" sz="2400" i="1">
                        <a:solidFill>
                          <a:srgbClr val="FF0000"/>
                        </a:solidFill>
                        <a:latin typeface="Cambria Math" panose="02040503050406030204" pitchFamily="18" charset="0"/>
                      </a:rPr>
                      <m:t>ℎ</m:t>
                    </m:r>
                    <m:d>
                      <m:dPr>
                        <m:ctrlPr>
                          <a:rPr lang="zh-CN" altLang="zh-CN" sz="2400" i="1">
                            <a:solidFill>
                              <a:srgbClr val="FF0000"/>
                            </a:solidFill>
                            <a:latin typeface="Cambria Math" panose="02040503050406030204"/>
                          </a:rPr>
                        </m:ctrlPr>
                      </m:dPr>
                      <m:e>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𝑎</m:t>
                            </m:r>
                          </m:e>
                          <m:sub>
                            <m:r>
                              <a:rPr lang="en-US" altLang="zh-CN" sz="2400" i="1">
                                <a:solidFill>
                                  <a:srgbClr val="FF0000"/>
                                </a:solidFill>
                                <a:latin typeface="Cambria Math" panose="02040503050406030204" pitchFamily="18" charset="0"/>
                              </a:rPr>
                              <m:t>𝑖</m:t>
                            </m:r>
                          </m:sub>
                        </m:sSub>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𝑠</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𝑝</m:t>
                    </m:r>
                    <m:d>
                      <m:dPr>
                        <m:ctrlPr>
                          <a:rPr lang="zh-CN" altLang="zh-CN" sz="2400" i="1">
                            <a:solidFill>
                              <a:srgbClr val="FF0000"/>
                            </a:solidFill>
                            <a:latin typeface="Cambria Math" panose="02040503050406030204"/>
                          </a:rPr>
                        </m:ctrlPr>
                      </m:dPr>
                      <m:e>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𝑎</m:t>
                            </m:r>
                          </m:e>
                          <m:sub>
                            <m:r>
                              <a:rPr lang="en-US" altLang="zh-CN" sz="2400" i="1">
                                <a:solidFill>
                                  <a:srgbClr val="FF0000"/>
                                </a:solidFill>
                                <a:latin typeface="Cambria Math" panose="02040503050406030204" pitchFamily="18" charset="0"/>
                              </a:rPr>
                              <m:t>𝑖</m:t>
                            </m:r>
                          </m:sub>
                        </m:sSub>
                      </m:e>
                    </m:d>
                    <m:r>
                      <a:rPr lang="en-US" altLang="zh-CN" sz="2400">
                        <a:solidFill>
                          <a:srgbClr val="FF0000"/>
                        </a:solidFill>
                        <a:latin typeface="Cambria Math" panose="02040503050406030204" pitchFamily="18" charset="0"/>
                      </a:rPr>
                      <m:t>,  </m:t>
                    </m:r>
                    <m:r>
                      <a:rPr lang="en-US" altLang="zh-CN" sz="2400" i="1">
                        <a:solidFill>
                          <a:srgbClr val="FF0000"/>
                        </a:solidFill>
                        <a:latin typeface="Cambria Math" panose="02040503050406030204" pitchFamily="18" charset="0"/>
                      </a:rPr>
                      <m:t>𝑖</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1</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2</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𝑚</m:t>
                    </m:r>
                  </m:oMath>
                </a14:m>
                <a:endParaRPr lang="en-US" altLang="zh-CN" sz="2400" dirty="0">
                  <a:solidFill>
                    <a:srgbClr val="FF0000"/>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上式表示随机策略</a:t>
                </a:r>
                <a14:m>
                  <m:oMath xmlns:m="http://schemas.openxmlformats.org/officeDocument/2006/math">
                    <m:r>
                      <a:rPr lang="en-US" altLang="zh-CN" sz="2400" i="1">
                        <a:latin typeface="Cambria Math" panose="02040503050406030204" pitchFamily="18" charset="0"/>
                      </a:rPr>
                      <m:t>ℎ</m:t>
                    </m:r>
                  </m:oMath>
                </a14:m>
                <a:r>
                  <a:rPr lang="zh-CN" altLang="zh-CN" sz="2400" dirty="0">
                    <a:latin typeface="黑体" panose="02010609060101010101" pitchFamily="49" charset="-122"/>
                    <a:ea typeface="黑体" panose="02010609060101010101" pitchFamily="49" charset="-122"/>
                  </a:rPr>
                  <a:t>根据当前状态输出动作空间中每个动作被选择到的</a:t>
                </a:r>
                <a:r>
                  <a:rPr lang="zh-CN" altLang="zh-CN" sz="2400" dirty="0">
                    <a:solidFill>
                      <a:srgbClr val="0000FF"/>
                    </a:solidFill>
                    <a:latin typeface="黑体" panose="02010609060101010101" pitchFamily="49" charset="-122"/>
                    <a:ea typeface="黑体" panose="02010609060101010101" pitchFamily="49" charset="-122"/>
                  </a:rPr>
                  <a:t>概率</a:t>
                </a:r>
                <a:r>
                  <a:rPr lang="zh-CN" altLang="zh-CN" sz="2400" dirty="0">
                    <a:latin typeface="黑体" panose="02010609060101010101" pitchFamily="49" charset="-122"/>
                    <a:ea typeface="黑体" panose="02010609060101010101" pitchFamily="49" charset="-122"/>
                  </a:rPr>
                  <a:t>，故有</a:t>
                </a:r>
                <a14:m>
                  <m:oMath xmlns:m="http://schemas.openxmlformats.org/officeDocument/2006/math">
                    <m:r>
                      <a:rPr lang="en-US" altLang="zh-CN" sz="2400" i="1">
                        <a:latin typeface="Cambria Math" panose="02040503050406030204" pitchFamily="18" charset="0"/>
                      </a:rPr>
                      <m:t>𝑝</m:t>
                    </m:r>
                    <m:d>
                      <m:dPr>
                        <m:ctrlPr>
                          <a:rPr lang="zh-CN" altLang="zh-CN" sz="2400" i="1">
                            <a:latin typeface="Cambria Math" panose="02040503050406030204"/>
                          </a:rPr>
                        </m:ctrlPr>
                      </m:dPr>
                      <m:e>
                        <m:sSub>
                          <m:sSubPr>
                            <m:ctrlPr>
                              <a:rPr lang="zh-CN" altLang="zh-CN" sz="2400" i="1">
                                <a:latin typeface="Cambria Math" panose="02040503050406030204"/>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𝑖</m:t>
                            </m:r>
                          </m:sub>
                        </m:sSub>
                      </m:e>
                    </m:d>
                    <m:r>
                      <a:rPr lang="en-US" altLang="zh-CN" sz="2400">
                        <a:latin typeface="Cambria Math" panose="02040503050406030204" pitchFamily="18" charset="0"/>
                      </a:rPr>
                      <m:t>≥</m:t>
                    </m:r>
                    <m:r>
                      <a:rPr lang="en-US" altLang="zh-CN" sz="2400" i="1">
                        <a:latin typeface="Cambria Math" panose="02040503050406030204" pitchFamily="18" charset="0"/>
                      </a:rPr>
                      <m:t>0</m:t>
                    </m:r>
                  </m:oMath>
                </a14:m>
                <a:r>
                  <a:rPr lang="zh-CN" altLang="zh-CN" sz="2400" dirty="0">
                    <a:latin typeface="黑体" panose="02010609060101010101" pitchFamily="49" charset="-122"/>
                    <a:ea typeface="黑体" panose="02010609060101010101" pitchFamily="49" charset="-122"/>
                  </a:rPr>
                  <a:t>且</a:t>
                </a:r>
                <a14:m>
                  <m:oMath xmlns:m="http://schemas.openxmlformats.org/officeDocument/2006/math">
                    <m:nary>
                      <m:naryPr>
                        <m:chr m:val="∑"/>
                        <m:limLoc m:val="undOvr"/>
                        <m:ctrlPr>
                          <a:rPr lang="zh-CN" altLang="zh-CN" sz="2400" i="1">
                            <a:latin typeface="Cambria Math" panose="02040503050406030204"/>
                          </a:rPr>
                        </m:ctrlPr>
                      </m:naryPr>
                      <m:sub>
                        <m:r>
                          <a:rPr lang="en-US" altLang="zh-CN" sz="2400" i="1">
                            <a:latin typeface="Cambria Math" panose="02040503050406030204" pitchFamily="18" charset="0"/>
                          </a:rPr>
                          <m:t>𝑖</m:t>
                        </m:r>
                        <m:r>
                          <a:rPr lang="en-US" altLang="zh-CN" sz="2400">
                            <a:latin typeface="Cambria Math" panose="02040503050406030204" pitchFamily="18" charset="0"/>
                          </a:rPr>
                          <m:t>=</m:t>
                        </m:r>
                        <m:r>
                          <a:rPr lang="en-US" altLang="zh-CN" sz="2400" i="1">
                            <a:latin typeface="Cambria Math" panose="02040503050406030204" pitchFamily="18" charset="0"/>
                          </a:rPr>
                          <m:t>1</m:t>
                        </m:r>
                      </m:sub>
                      <m:sup>
                        <m:r>
                          <a:rPr lang="en-US" altLang="zh-CN" sz="2400" i="1">
                            <a:latin typeface="Cambria Math" panose="02040503050406030204" pitchFamily="18" charset="0"/>
                          </a:rPr>
                          <m:t>𝑚</m:t>
                        </m:r>
                      </m:sup>
                      <m:e>
                        <m:r>
                          <a:rPr lang="en-US" altLang="zh-CN" sz="2400" i="1">
                            <a:latin typeface="Cambria Math" panose="02040503050406030204" pitchFamily="18" charset="0"/>
                          </a:rPr>
                          <m:t>𝑝</m:t>
                        </m:r>
                        <m:d>
                          <m:dPr>
                            <m:ctrlPr>
                              <a:rPr lang="zh-CN" altLang="zh-CN" sz="2400" i="1">
                                <a:latin typeface="Cambria Math" panose="02040503050406030204"/>
                              </a:rPr>
                            </m:ctrlPr>
                          </m:dPr>
                          <m:e>
                            <m:sSub>
                              <m:sSubPr>
                                <m:ctrlPr>
                                  <a:rPr lang="zh-CN" altLang="zh-CN" sz="2400" i="1">
                                    <a:latin typeface="Cambria Math" panose="02040503050406030204"/>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𝑖</m:t>
                                </m:r>
                              </m:sub>
                            </m:sSub>
                          </m:e>
                        </m:d>
                      </m:e>
                    </m:nary>
                    <m:r>
                      <a:rPr lang="en-US" altLang="zh-CN" sz="2400">
                        <a:latin typeface="Cambria Math" panose="02040503050406030204" pitchFamily="18" charset="0"/>
                      </a:rPr>
                      <m:t>=</m:t>
                    </m:r>
                    <m:r>
                      <a:rPr lang="en-US" altLang="zh-CN" sz="2400" i="1">
                        <a:latin typeface="Cambria Math" panose="02040503050406030204" pitchFamily="18" charset="0"/>
                      </a:rPr>
                      <m:t>1</m:t>
                    </m:r>
                  </m:oMath>
                </a14:m>
                <a:endParaRPr lang="en-US" altLang="zh-CN" sz="2400" dirty="0" smtClean="0">
                  <a:latin typeface="+mn-ea"/>
                  <a:cs typeface="+mn-ea"/>
                </a:endParaRPr>
              </a:p>
              <a:p>
                <a:pPr lvl="1"/>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累计反馈期望</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假设强化学习过程中采用策略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oMath>
                </a14:m>
                <a:r>
                  <a:rPr lang="zh-CN" altLang="zh-CN" sz="2400" dirty="0">
                    <a:latin typeface="黑体" panose="02010609060101010101" pitchFamily="49" charset="-122"/>
                    <a:ea typeface="黑体" panose="02010609060101010101" pitchFamily="49" charset="-122"/>
                  </a:rPr>
                  <a:t>确定需执行动作，则累计回报</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𝐺</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应与策略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r>
                      <a:rPr lang="zh-CN" altLang="zh-CN" sz="2400">
                        <a:latin typeface="Cambria Math" panose="02040503050406030204" pitchFamily="18" charset="0"/>
                        <a:ea typeface="黑体" panose="02010609060101010101" pitchFamily="49" charset="-122"/>
                      </a:rPr>
                      <m:t>有</m:t>
                    </m:r>
                  </m:oMath>
                </a14:m>
                <a:r>
                  <a:rPr lang="zh-CN" altLang="zh-CN" sz="2400" dirty="0">
                    <a:latin typeface="黑体" panose="02010609060101010101" pitchFamily="49" charset="-122"/>
                    <a:ea typeface="黑体" panose="02010609060101010101" pitchFamily="49" charset="-122"/>
                  </a:rPr>
                  <a:t>关。由此可得</a:t>
                </a:r>
                <a:r>
                  <a:rPr lang="zh-CN" altLang="zh-CN" sz="2400" dirty="0">
                    <a:solidFill>
                      <a:srgbClr val="0000FF"/>
                    </a:solidFill>
                    <a:latin typeface="黑体" panose="02010609060101010101" pitchFamily="49" charset="-122"/>
                    <a:ea typeface="黑体" panose="02010609060101010101" pitchFamily="49" charset="-122"/>
                  </a:rPr>
                  <a:t>累计反馈期望</a:t>
                </a:r>
                <a14:m>
                  <m:oMath xmlns:m="http://schemas.openxmlformats.org/officeDocument/2006/math">
                    <m:r>
                      <a:rPr lang="en-US" altLang="zh-CN" sz="2400" i="1">
                        <a:latin typeface="Cambria Math" panose="02040503050406030204" pitchFamily="18" charset="0"/>
                        <a:ea typeface="黑体" panose="02010609060101010101" pitchFamily="49" charset="-122"/>
                      </a:rPr>
                      <m:t>𝐸</m:t>
                    </m:r>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𝐺</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的计算</a:t>
                </a:r>
                <a:r>
                  <a:rPr lang="zh-CN" altLang="zh-CN" sz="2400" dirty="0" smtClean="0">
                    <a:latin typeface="黑体" panose="02010609060101010101" pitchFamily="49" charset="-122"/>
                    <a:ea typeface="黑体" panose="02010609060101010101" pitchFamily="49" charset="-122"/>
                  </a:rPr>
                  <a:t>公式</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endParaRPr lang="zh-CN" altLang="zh-CN" sz="2400" dirty="0">
                  <a:solidFill>
                    <a:srgbClr val="FF0000"/>
                  </a:solidFill>
                  <a:ea typeface="黑体" panose="02010609060101010101" pitchFamily="49" charset="-122"/>
                </a:endParaRPr>
              </a:p>
              <a:p>
                <a:pPr marL="457200" lvl="1" indent="0">
                  <a:buNone/>
                </a:pPr>
                <a14:m>
                  <m:oMathPara xmlns:m="http://schemas.openxmlformats.org/officeDocument/2006/math">
                    <m:oMathParaPr>
                      <m:jc m:val="centerGroup"/>
                    </m:oMathParaPr>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𝐸</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𝐺</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e>
                      </m:d>
                      <m:r>
                        <a:rPr lang="en-US" altLang="zh-CN" sz="2400" b="0" i="1" smtClean="0">
                          <a:solidFill>
                            <a:srgbClr val="FF0000"/>
                          </a:solidFill>
                          <a:latin typeface="Cambria Math" panose="02040503050406030204"/>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𝐸</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𝛾</m:t>
                              </m:r>
                            </m:e>
                            <m:sup>
                              <m:r>
                                <a:rPr lang="en-US" altLang="zh-CN" sz="2400" i="1">
                                  <a:solidFill>
                                    <a:srgbClr val="FF0000"/>
                                  </a:solidFill>
                                  <a:latin typeface="Cambria Math" panose="02040503050406030204" pitchFamily="18" charset="0"/>
                                  <a:ea typeface="黑体" panose="02010609060101010101" pitchFamily="49" charset="-122"/>
                                </a:rPr>
                                <m:t>0</m:t>
                              </m:r>
                            </m:sup>
                          </m:sSup>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𝛾</m:t>
                              </m:r>
                            </m:e>
                            <m:sup>
                              <m:r>
                                <a:rPr lang="en-US" altLang="zh-CN" sz="2400" i="1">
                                  <a:solidFill>
                                    <a:srgbClr val="FF0000"/>
                                  </a:solidFill>
                                  <a:latin typeface="Cambria Math" panose="02040503050406030204" pitchFamily="18" charset="0"/>
                                  <a:ea typeface="黑体" panose="02010609060101010101" pitchFamily="49" charset="-122"/>
                                </a:rPr>
                                <m:t>1</m:t>
                              </m:r>
                            </m:sup>
                          </m:sSup>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2</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𝛾</m:t>
                              </m:r>
                            </m:e>
                            <m:sup>
                              <m:r>
                                <a:rPr lang="en-US" altLang="zh-CN" sz="2400" i="1">
                                  <a:solidFill>
                                    <a:srgbClr val="FF0000"/>
                                  </a:solidFill>
                                  <a:latin typeface="Cambria Math" panose="02040503050406030204" pitchFamily="18" charset="0"/>
                                  <a:ea typeface="黑体" panose="02010609060101010101" pitchFamily="49" charset="-122"/>
                                </a:rPr>
                                <m:t>𝑇</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sup>
                          </m:sSup>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𝑇</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𝑠</m:t>
                          </m:r>
                        </m:e>
                      </m:d>
                    </m:oMath>
                  </m:oMathPara>
                </a14:m>
                <a:endParaRPr lang="en-US" altLang="zh-CN" sz="2400" dirty="0" smtClean="0">
                  <a:latin typeface="+mn-ea"/>
                  <a:cs typeface="+mn-ea"/>
                </a:endParaRPr>
              </a:p>
              <a:p>
                <a:pPr lvl="1"/>
                <a:r>
                  <a:rPr lang="zh-CN" altLang="en-US" sz="2400" dirty="0">
                    <a:latin typeface="黑体" panose="02010609060101010101" pitchFamily="49" charset="-122"/>
                    <a:ea typeface="黑体" panose="02010609060101010101" pitchFamily="49" charset="-122"/>
                  </a:rPr>
                  <a:t>也可写</a:t>
                </a:r>
                <a:r>
                  <a:rPr lang="zh-CN" altLang="en-US" sz="2400" dirty="0" smtClean="0">
                    <a:latin typeface="黑体" panose="02010609060101010101" pitchFamily="49" charset="-122"/>
                    <a:ea typeface="黑体" panose="02010609060101010101" pitchFamily="49" charset="-122"/>
                  </a:rPr>
                  <a:t>成：</a:t>
                </a:r>
                <a:r>
                  <a:rPr lang="zh-CN" altLang="zh-CN" sz="2400" dirty="0">
                    <a:solidFill>
                      <a:srgbClr val="FF0000"/>
                    </a:solidFill>
                    <a:ea typeface="黑体" panose="02010609060101010101" pitchFamily="49" charset="-122"/>
                  </a:rPr>
                  <a:t> </a:t>
                </a:r>
                <a14:m>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𝐸</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𝐺</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e>
                    </m:d>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𝐸</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sub>
                          <m:sup>
                            <m:r>
                              <a:rPr lang="en-US" altLang="zh-CN" sz="2400" i="1">
                                <a:solidFill>
                                  <a:srgbClr val="FF0000"/>
                                </a:solidFill>
                                <a:latin typeface="Cambria Math" panose="02040503050406030204" pitchFamily="18" charset="0"/>
                                <a:ea typeface="黑体" panose="02010609060101010101" pitchFamily="49" charset="-122"/>
                              </a:rPr>
                              <m:t>𝑇</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sup>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𝛾</m:t>
                                </m:r>
                              </m:e>
                              <m:sup>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sup>
                            </m:sSup>
                          </m:e>
                        </m:nary>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𝑠</m:t>
                        </m:r>
                      </m:e>
                    </m:d>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048"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状态值函数</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上式表示在当前状态为</a:t>
                </a:r>
                <a14:m>
                  <m:oMath xmlns:m="http://schemas.openxmlformats.org/officeDocument/2006/math">
                    <m:r>
                      <a:rPr lang="en-US" altLang="zh-CN" sz="2400" i="1">
                        <a:latin typeface="Cambria Math" panose="02040503050406030204" pitchFamily="18" charset="0"/>
                        <a:ea typeface="黑体" panose="02010609060101010101" pitchFamily="49" charset="-122"/>
                      </a:rPr>
                      <m:t>𝑠</m:t>
                    </m:r>
                  </m:oMath>
                </a14:m>
                <a:r>
                  <a:rPr lang="zh-CN" altLang="zh-CN" sz="2400" dirty="0">
                    <a:latin typeface="黑体" panose="02010609060101010101" pitchFamily="49" charset="-122"/>
                    <a:ea typeface="黑体" panose="02010609060101010101" pitchFamily="49" charset="-122"/>
                  </a:rPr>
                  <a:t>情况下之后</a:t>
                </a:r>
                <a14:m>
                  <m:oMath xmlns:m="http://schemas.openxmlformats.org/officeDocument/2006/math">
                    <m:r>
                      <a:rPr lang="en-US" altLang="zh-CN" sz="2400" i="1">
                        <a:latin typeface="Cambria Math" panose="02040503050406030204" pitchFamily="18" charset="0"/>
                        <a:ea typeface="黑体" panose="02010609060101010101" pitchFamily="49" charset="-122"/>
                      </a:rPr>
                      <m:t>𝑇</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𝑡</m:t>
                    </m:r>
                  </m:oMath>
                </a14:m>
                <a:r>
                  <a:rPr lang="zh-CN" altLang="zh-CN" sz="2400" dirty="0">
                    <a:latin typeface="黑体" panose="02010609060101010101" pitchFamily="49" charset="-122"/>
                    <a:ea typeface="黑体" panose="02010609060101010101" pitchFamily="49" charset="-122"/>
                  </a:rPr>
                  <a:t>个时序的累计反馈期望值，将其看成是一个以状态为自变量的</a:t>
                </a:r>
                <a:r>
                  <a:rPr lang="zh-CN" altLang="zh-CN" sz="2400" dirty="0">
                    <a:solidFill>
                      <a:srgbClr val="0000FF"/>
                    </a:solidFill>
                    <a:latin typeface="黑体" panose="02010609060101010101" pitchFamily="49" charset="-122"/>
                    <a:ea typeface="黑体" panose="02010609060101010101" pitchFamily="49" charset="-122"/>
                  </a:rPr>
                  <a:t>状态值函数</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。当状态转移为确定转移时，可将</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表示</a:t>
                </a:r>
                <a:r>
                  <a:rPr lang="zh-CN" altLang="zh-CN" sz="2400" dirty="0" smtClean="0">
                    <a:latin typeface="黑体" panose="02010609060101010101" pitchFamily="49" charset="-122"/>
                    <a:ea typeface="黑体" panose="02010609060101010101" pitchFamily="49" charset="-122"/>
                  </a:rPr>
                  <a:t>为</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14:m>
                  <m:oMath xmlns:m="http://schemas.openxmlformats.org/officeDocument/2006/math">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𝑉</m:t>
                        </m:r>
                      </m:e>
                      <m:sub>
                        <m:r>
                          <a:rPr lang="en-US" altLang="zh-CN" sz="2000" i="1">
                            <a:solidFill>
                              <a:srgbClr val="FF0000"/>
                            </a:solidFill>
                            <a:latin typeface="Cambria Math" panose="02040503050406030204" pitchFamily="18" charset="0"/>
                            <a:ea typeface="黑体" panose="02010609060101010101" pitchFamily="49" charset="-122"/>
                          </a:rPr>
                          <m:t>ℎ</m:t>
                        </m:r>
                      </m:sub>
                    </m:sSub>
                    <m:d>
                      <m:dPr>
                        <m:ctrlPr>
                          <a:rPr lang="zh-CN" altLang="zh-CN" sz="2000" i="1">
                            <a:solidFill>
                              <a:srgbClr val="FF0000"/>
                            </a:solidFill>
                            <a:latin typeface="Cambria Math" panose="02040503050406030204"/>
                            <a:ea typeface="黑体" panose="02010609060101010101" pitchFamily="49" charset="-122"/>
                          </a:rPr>
                        </m:ctrlPr>
                      </m:dPr>
                      <m:e>
                        <m:r>
                          <a:rPr lang="en-US" altLang="zh-CN" sz="2000" i="1">
                            <a:solidFill>
                              <a:srgbClr val="FF0000"/>
                            </a:solidFill>
                            <a:latin typeface="Cambria Math" panose="02040503050406030204" pitchFamily="18" charset="0"/>
                            <a:ea typeface="黑体" panose="02010609060101010101" pitchFamily="49" charset="-122"/>
                          </a:rPr>
                          <m:t>𝑠</m:t>
                        </m:r>
                      </m:e>
                    </m:d>
                    <m:r>
                      <a:rPr lang="en-US" altLang="zh-CN" sz="2000">
                        <a:solidFill>
                          <a:srgbClr val="FF0000"/>
                        </a:solidFill>
                        <a:latin typeface="Cambria Math" panose="02040503050406030204" pitchFamily="18" charset="0"/>
                        <a:ea typeface="黑体" panose="02010609060101010101" pitchFamily="49" charset="-122"/>
                      </a:rPr>
                      <m:t>=</m:t>
                    </m:r>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𝐸</m:t>
                        </m:r>
                      </m:e>
                      <m:sub>
                        <m:r>
                          <a:rPr lang="en-US" altLang="zh-CN" sz="2000" i="1">
                            <a:solidFill>
                              <a:srgbClr val="FF0000"/>
                            </a:solidFill>
                            <a:latin typeface="Cambria Math" panose="02040503050406030204" pitchFamily="18" charset="0"/>
                            <a:ea typeface="黑体" panose="02010609060101010101" pitchFamily="49" charset="-122"/>
                          </a:rPr>
                          <m:t>ℎ</m:t>
                        </m:r>
                      </m:sub>
                    </m:sSub>
                    <m:d>
                      <m:dPr>
                        <m:ctrlPr>
                          <a:rPr lang="zh-CN" altLang="zh-CN" sz="2000" i="1">
                            <a:solidFill>
                              <a:srgbClr val="FF0000"/>
                            </a:solidFill>
                            <a:latin typeface="Cambria Math" panose="02040503050406030204"/>
                            <a:ea typeface="黑体" panose="02010609060101010101" pitchFamily="49" charset="-122"/>
                          </a:rPr>
                        </m:ctrlPr>
                      </m:dPr>
                      <m:e>
                        <m:nary>
                          <m:naryPr>
                            <m:chr m:val="∑"/>
                            <m:limLoc m:val="undOvr"/>
                            <m:ctrlPr>
                              <a:rPr lang="zh-CN" altLang="zh-CN" sz="2000" i="1">
                                <a:solidFill>
                                  <a:srgbClr val="FF0000"/>
                                </a:solidFill>
                                <a:latin typeface="Cambria Math" panose="02040503050406030204"/>
                                <a:ea typeface="黑体" panose="02010609060101010101" pitchFamily="49" charset="-122"/>
                              </a:rPr>
                            </m:ctrlPr>
                          </m:naryPr>
                          <m:sub>
                            <m:r>
                              <a:rPr lang="en-US" altLang="zh-CN" sz="2000" i="1">
                                <a:solidFill>
                                  <a:srgbClr val="FF0000"/>
                                </a:solidFill>
                                <a:latin typeface="Cambria Math" panose="02040503050406030204" pitchFamily="18" charset="0"/>
                                <a:ea typeface="黑体" panose="02010609060101010101" pitchFamily="49" charset="-122"/>
                              </a:rPr>
                              <m:t>𝑖</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sub>
                          <m:sup>
                            <m:r>
                              <a:rPr lang="en-US" altLang="zh-CN" sz="2000" i="1">
                                <a:solidFill>
                                  <a:srgbClr val="FF0000"/>
                                </a:solidFill>
                                <a:latin typeface="Cambria Math" panose="02040503050406030204" pitchFamily="18" charset="0"/>
                                <a:ea typeface="黑体" panose="02010609060101010101" pitchFamily="49" charset="-122"/>
                              </a:rPr>
                              <m:t>𝑇</m:t>
                            </m:r>
                            <m:r>
                              <a:rPr lang="zh-CN" altLang="en-US"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sup>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𝛾</m:t>
                                </m:r>
                              </m:e>
                              <m:sup>
                                <m:r>
                                  <a:rPr lang="en-US" altLang="zh-CN" sz="2000" i="1">
                                    <a:solidFill>
                                      <a:srgbClr val="FF0000"/>
                                    </a:solidFill>
                                    <a:latin typeface="Cambria Math" panose="02040503050406030204" pitchFamily="18" charset="0"/>
                                    <a:ea typeface="黑体" panose="02010609060101010101" pitchFamily="49" charset="-122"/>
                                  </a:rPr>
                                  <m:t>𝑖</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sup>
                            </m:sSup>
                          </m:e>
                        </m:nary>
                        <m:r>
                          <a:rPr lang="en-US" altLang="zh-CN" sz="2000" i="1">
                            <a:solidFill>
                              <a:srgbClr val="FF0000"/>
                            </a:solidFill>
                            <a:latin typeface="Cambria Math" panose="02040503050406030204" pitchFamily="18" charset="0"/>
                            <a:ea typeface="黑体" panose="02010609060101010101" pitchFamily="49" charset="-122"/>
                          </a:rPr>
                          <m:t>𝑅</m:t>
                        </m:r>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𝑖</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𝑎</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𝑖</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r>
                                  <a:rPr lang="en-US" altLang="zh-CN" sz="2000">
                                    <a:solidFill>
                                      <a:srgbClr val="FF0000"/>
                                    </a:solidFill>
                                    <a:latin typeface="Cambria Math" panose="02040503050406030204" pitchFamily="18" charset="0"/>
                                    <a:ea typeface="黑体" panose="02010609060101010101" pitchFamily="49" charset="-122"/>
                                  </a:rPr>
                                  <m:t>)</m:t>
                                </m:r>
                              </m:sup>
                            </m:sSup>
                          </m:e>
                        </m:d>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𝑠</m:t>
                        </m:r>
                      </m:e>
                    </m:d>
                  </m:oMath>
                </a14:m>
                <a:endParaRPr lang="en-US" altLang="zh-CN" sz="2400" dirty="0" smtClean="0">
                  <a:latin typeface="+mn-ea"/>
                  <a:cs typeface="+mn-ea"/>
                </a:endParaRPr>
              </a:p>
              <a:p>
                <a:pPr lvl="1"/>
                <a:r>
                  <a:rPr lang="zh-CN" altLang="zh-CN" sz="2400" dirty="0">
                    <a:latin typeface="黑体" panose="02010609060101010101" pitchFamily="49" charset="-122"/>
                    <a:ea typeface="黑体" panose="02010609060101010101" pitchFamily="49" charset="-122"/>
                  </a:rPr>
                  <a:t>同理可知，当状态转移为随机转移时，可将</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表示为：</a:t>
                </a:r>
                <a:r>
                  <a:rPr lang="zh-CN" altLang="zh-CN" sz="2400" dirty="0">
                    <a:solidFill>
                      <a:srgbClr val="FF0000"/>
                    </a:solidFill>
                    <a:ea typeface="黑体" panose="02010609060101010101" pitchFamily="49" charset="-122"/>
                  </a:rPr>
                  <a:t> </a:t>
                </a:r>
                <a14:m>
                  <m:oMath xmlns:m="http://schemas.openxmlformats.org/officeDocument/2006/math">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𝑉</m:t>
                        </m:r>
                      </m:e>
                      <m:sub>
                        <m:r>
                          <a:rPr lang="en-US" altLang="zh-CN" sz="2000" i="1">
                            <a:solidFill>
                              <a:srgbClr val="FF0000"/>
                            </a:solidFill>
                            <a:latin typeface="Cambria Math" panose="02040503050406030204" pitchFamily="18" charset="0"/>
                            <a:ea typeface="黑体" panose="02010609060101010101" pitchFamily="49" charset="-122"/>
                          </a:rPr>
                          <m:t>ℎ</m:t>
                        </m:r>
                      </m:sub>
                    </m:sSub>
                    <m:d>
                      <m:dPr>
                        <m:ctrlPr>
                          <a:rPr lang="zh-CN" altLang="zh-CN" sz="2000" i="1">
                            <a:solidFill>
                              <a:srgbClr val="FF0000"/>
                            </a:solidFill>
                            <a:latin typeface="Cambria Math" panose="02040503050406030204"/>
                            <a:ea typeface="黑体" panose="02010609060101010101" pitchFamily="49" charset="-122"/>
                          </a:rPr>
                        </m:ctrlPr>
                      </m:dPr>
                      <m:e>
                        <m:r>
                          <a:rPr lang="en-US" altLang="zh-CN" sz="2000" i="1">
                            <a:solidFill>
                              <a:srgbClr val="FF0000"/>
                            </a:solidFill>
                            <a:latin typeface="Cambria Math" panose="02040503050406030204" pitchFamily="18" charset="0"/>
                            <a:ea typeface="黑体" panose="02010609060101010101" pitchFamily="49" charset="-122"/>
                          </a:rPr>
                          <m:t>𝑠</m:t>
                        </m:r>
                      </m:e>
                    </m:d>
                    <m:r>
                      <a:rPr lang="en-US" altLang="zh-CN" sz="2000">
                        <a:solidFill>
                          <a:srgbClr val="FF0000"/>
                        </a:solidFill>
                        <a:latin typeface="Cambria Math" panose="02040503050406030204" pitchFamily="18" charset="0"/>
                        <a:ea typeface="黑体" panose="02010609060101010101" pitchFamily="49" charset="-122"/>
                      </a:rPr>
                      <m:t>=</m:t>
                    </m:r>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𝐸</m:t>
                        </m:r>
                      </m:e>
                      <m:sub>
                        <m:r>
                          <a:rPr lang="en-US" altLang="zh-CN" sz="2000" i="1">
                            <a:solidFill>
                              <a:srgbClr val="FF0000"/>
                            </a:solidFill>
                            <a:latin typeface="Cambria Math" panose="02040503050406030204" pitchFamily="18" charset="0"/>
                            <a:ea typeface="黑体" panose="02010609060101010101" pitchFamily="49" charset="-122"/>
                          </a:rPr>
                          <m:t>ℎ</m:t>
                        </m:r>
                      </m:sub>
                    </m:sSub>
                    <m:d>
                      <m:dPr>
                        <m:ctrlPr>
                          <a:rPr lang="zh-CN" altLang="zh-CN" sz="2000" i="1">
                            <a:solidFill>
                              <a:srgbClr val="FF0000"/>
                            </a:solidFill>
                            <a:latin typeface="Cambria Math" panose="02040503050406030204"/>
                            <a:ea typeface="黑体" panose="02010609060101010101" pitchFamily="49" charset="-122"/>
                          </a:rPr>
                        </m:ctrlPr>
                      </m:dPr>
                      <m:e>
                        <m:nary>
                          <m:naryPr>
                            <m:chr m:val="∑"/>
                            <m:limLoc m:val="undOvr"/>
                            <m:ctrlPr>
                              <a:rPr lang="zh-CN" altLang="zh-CN" sz="2000" i="1">
                                <a:solidFill>
                                  <a:srgbClr val="FF0000"/>
                                </a:solidFill>
                                <a:latin typeface="Cambria Math" panose="02040503050406030204"/>
                                <a:ea typeface="黑体" panose="02010609060101010101" pitchFamily="49" charset="-122"/>
                              </a:rPr>
                            </m:ctrlPr>
                          </m:naryPr>
                          <m:sub>
                            <m:r>
                              <a:rPr lang="en-US" altLang="zh-CN" sz="2000" i="1">
                                <a:solidFill>
                                  <a:srgbClr val="FF0000"/>
                                </a:solidFill>
                                <a:latin typeface="Cambria Math" panose="02040503050406030204" pitchFamily="18" charset="0"/>
                                <a:ea typeface="黑体" panose="02010609060101010101" pitchFamily="49" charset="-122"/>
                              </a:rPr>
                              <m:t>𝑖</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sub>
                          <m:sup>
                            <m:r>
                              <a:rPr lang="en-US" altLang="zh-CN" sz="2000" i="1">
                                <a:solidFill>
                                  <a:srgbClr val="FF0000"/>
                                </a:solidFill>
                                <a:latin typeface="Cambria Math" panose="02040503050406030204" pitchFamily="18" charset="0"/>
                                <a:ea typeface="黑体" panose="02010609060101010101" pitchFamily="49" charset="-122"/>
                              </a:rPr>
                              <m:t>𝑇</m:t>
                            </m:r>
                            <m:r>
                              <a:rPr lang="zh-CN" altLang="en-US"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sup>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𝛾</m:t>
                                </m:r>
                              </m:e>
                              <m:sup>
                                <m:r>
                                  <a:rPr lang="en-US" altLang="zh-CN" sz="2000" i="1">
                                    <a:solidFill>
                                      <a:srgbClr val="FF0000"/>
                                    </a:solidFill>
                                    <a:latin typeface="Cambria Math" panose="02040503050406030204" pitchFamily="18" charset="0"/>
                                    <a:ea typeface="黑体" panose="02010609060101010101" pitchFamily="49" charset="-122"/>
                                  </a:rPr>
                                  <m:t>𝑖</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sup>
                            </m:sSup>
                          </m:e>
                        </m:nary>
                        <m:r>
                          <a:rPr lang="en-US" altLang="zh-CN" sz="2000" i="1">
                            <a:solidFill>
                              <a:srgbClr val="FF0000"/>
                            </a:solidFill>
                            <a:latin typeface="Cambria Math" panose="02040503050406030204" pitchFamily="18" charset="0"/>
                            <a:ea typeface="黑体" panose="02010609060101010101" pitchFamily="49" charset="-122"/>
                          </a:rPr>
                          <m:t>𝑅</m:t>
                        </m:r>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𝑖</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𝑎</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𝑖</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b="0" i="0" smtClean="0">
                                <a:solidFill>
                                  <a:srgbClr val="FF0000"/>
                                </a:solidFill>
                                <a:latin typeface="Cambria Math" panose="02040503050406030204"/>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𝑖</m:t>
                                </m:r>
                                <m:r>
                                  <a:rPr lang="en-US" altLang="zh-CN" sz="2000">
                                    <a:solidFill>
                                      <a:srgbClr val="FF0000"/>
                                    </a:solidFill>
                                    <a:latin typeface="Cambria Math" panose="02040503050406030204" pitchFamily="18" charset="0"/>
                                    <a:ea typeface="黑体" panose="02010609060101010101" pitchFamily="49" charset="-122"/>
                                  </a:rPr>
                                  <m:t>)</m:t>
                                </m:r>
                              </m:sup>
                            </m:sSup>
                          </m:e>
                        </m:d>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𝑠</m:t>
                        </m:r>
                      </m:e>
                    </m:d>
                  </m:oMath>
                </a14:m>
                <a:endParaRPr lang="en-US" altLang="zh-CN" sz="2400" dirty="0" smtClean="0">
                  <a:latin typeface="+mn-ea"/>
                  <a:cs typeface="+mn-ea"/>
                </a:endParaRPr>
              </a:p>
              <a:p>
                <a:pPr lvl="1"/>
                <a:r>
                  <a:rPr lang="zh-CN" altLang="zh-CN" sz="2400" dirty="0">
                    <a:latin typeface="黑体" panose="02010609060101010101" pitchFamily="49" charset="-122"/>
                    <a:ea typeface="黑体" panose="02010609060101010101" pitchFamily="49" charset="-122"/>
                  </a:rPr>
                  <a:t>对</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的表示形式稍作变换，可</a:t>
                </a:r>
                <a:r>
                  <a:rPr lang="zh-CN" altLang="zh-CN" sz="2400" dirty="0" smtClean="0">
                    <a:latin typeface="黑体" panose="02010609060101010101" pitchFamily="49" charset="-122"/>
                    <a:ea typeface="黑体" panose="02010609060101010101" pitchFamily="49" charset="-122"/>
                  </a:rPr>
                  <a:t>得</a:t>
                </a:r>
                <a:endParaRPr lang="zh-CN" altLang="zh-CN" sz="2400" dirty="0" smtClean="0">
                  <a:latin typeface="黑体" panose="02010609060101010101" pitchFamily="49" charset="-122"/>
                  <a:ea typeface="黑体" panose="02010609060101010101" pitchFamily="49" charset="-122"/>
                </a:endParaRPr>
              </a:p>
              <a:p>
                <a:pPr marL="457200" lvl="1" indent="0">
                  <a:buNone/>
                </a:pPr>
                <a14:m>
                  <m:oMathPara xmlns:m="http://schemas.openxmlformats.org/officeDocument/2006/math">
                    <m:oMathParaPr>
                      <m:jc m:val="centerGroup"/>
                    </m:oMathParaPr>
                    <m:oMath xmlns:m="http://schemas.openxmlformats.org/officeDocument/2006/math">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𝑉</m:t>
                          </m:r>
                        </m:e>
                        <m:sub>
                          <m:r>
                            <a:rPr lang="en-US" altLang="zh-CN" sz="2000" i="1">
                              <a:solidFill>
                                <a:srgbClr val="FF0000"/>
                              </a:solidFill>
                              <a:latin typeface="Cambria Math" panose="02040503050406030204" pitchFamily="18" charset="0"/>
                              <a:ea typeface="黑体" panose="02010609060101010101" pitchFamily="49" charset="-122"/>
                            </a:rPr>
                            <m:t>ℎ</m:t>
                          </m:r>
                        </m:sub>
                      </m:sSub>
                      <m:d>
                        <m:dPr>
                          <m:ctrlPr>
                            <a:rPr lang="zh-CN" altLang="zh-CN" sz="2000" i="1">
                              <a:solidFill>
                                <a:srgbClr val="FF0000"/>
                              </a:solidFill>
                              <a:latin typeface="Cambria Math" panose="02040503050406030204"/>
                              <a:ea typeface="黑体" panose="02010609060101010101" pitchFamily="49" charset="-122"/>
                            </a:rPr>
                          </m:ctrlPr>
                        </m:dPr>
                        <m:e>
                          <m:r>
                            <a:rPr lang="en-US" altLang="zh-CN" sz="2000" i="1">
                              <a:solidFill>
                                <a:srgbClr val="FF0000"/>
                              </a:solidFill>
                              <a:latin typeface="Cambria Math" panose="02040503050406030204" pitchFamily="18" charset="0"/>
                              <a:ea typeface="黑体" panose="02010609060101010101" pitchFamily="49" charset="-122"/>
                            </a:rPr>
                            <m:t>𝑠</m:t>
                          </m:r>
                        </m:e>
                      </m:d>
                      <m:r>
                        <a:rPr lang="en-US" altLang="zh-CN" sz="2000">
                          <a:solidFill>
                            <a:srgbClr val="FF0000"/>
                          </a:solidFill>
                          <a:latin typeface="Cambria Math" panose="02040503050406030204" pitchFamily="18" charset="0"/>
                          <a:ea typeface="黑体" panose="02010609060101010101" pitchFamily="49" charset="-122"/>
                        </a:rPr>
                        <m:t>=</m:t>
                      </m:r>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𝐸</m:t>
                          </m:r>
                        </m:e>
                        <m:sub>
                          <m:r>
                            <a:rPr lang="en-US" altLang="zh-CN" sz="2000" i="1">
                              <a:solidFill>
                                <a:srgbClr val="FF0000"/>
                              </a:solidFill>
                              <a:latin typeface="Cambria Math" panose="02040503050406030204" pitchFamily="18" charset="0"/>
                              <a:ea typeface="黑体" panose="02010609060101010101" pitchFamily="49" charset="-122"/>
                            </a:rPr>
                            <m:t>ℎ</m:t>
                          </m:r>
                        </m:sub>
                      </m:sSub>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𝛾</m:t>
                              </m:r>
                            </m:e>
                            <m:sup>
                              <m:r>
                                <a:rPr lang="en-US" altLang="zh-CN" sz="2000" i="1">
                                  <a:solidFill>
                                    <a:srgbClr val="FF0000"/>
                                  </a:solidFill>
                                  <a:latin typeface="Cambria Math" panose="02040503050406030204" pitchFamily="18" charset="0"/>
                                  <a:ea typeface="黑体" panose="02010609060101010101" pitchFamily="49" charset="-122"/>
                                </a:rPr>
                                <m:t>0</m:t>
                              </m:r>
                            </m:sup>
                          </m:sSup>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𝑟</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𝛾</m:t>
                          </m:r>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𝑉</m:t>
                              </m:r>
                            </m:e>
                            <m:sub>
                              <m:r>
                                <a:rPr lang="en-US" altLang="zh-CN" sz="2000" i="1">
                                  <a:solidFill>
                                    <a:srgbClr val="FF0000"/>
                                  </a:solidFill>
                                  <a:latin typeface="Cambria Math" panose="02040503050406030204" pitchFamily="18" charset="0"/>
                                  <a:ea typeface="黑体" panose="02010609060101010101" pitchFamily="49" charset="-122"/>
                                </a:rPr>
                                <m:t>ℎ</m:t>
                              </m:r>
                            </m:sub>
                          </m:sSub>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sup>
                              </m:sSup>
                            </m:e>
                          </m:d>
                        </m:e>
                      </m:d>
                    </m:oMath>
                  </m:oMathPara>
                </a14:m>
                <a:endParaRPr lang="en-US" altLang="zh-CN" sz="2000" dirty="0" smtClean="0">
                  <a:latin typeface="+mn-ea"/>
                  <a:cs typeface="+mn-ea"/>
                </a:endParaRPr>
              </a:p>
              <a:p>
                <a:pPr marL="457200" lvl="1" indent="0">
                  <a:buNone/>
                </a:pPr>
                <a14:m>
                  <m:oMathPara xmlns:m="http://schemas.openxmlformats.org/officeDocument/2006/math">
                    <m:oMathParaPr>
                      <m:jc m:val="centerGroup"/>
                    </m:oMathParaPr>
                    <m:oMath xmlns:m="http://schemas.openxmlformats.org/officeDocument/2006/math">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𝑉</m:t>
                          </m:r>
                        </m:e>
                        <m:sub>
                          <m:r>
                            <a:rPr lang="en-US" altLang="zh-CN" sz="2000" i="1">
                              <a:solidFill>
                                <a:srgbClr val="FF0000"/>
                              </a:solidFill>
                              <a:latin typeface="Cambria Math" panose="02040503050406030204" pitchFamily="18" charset="0"/>
                              <a:ea typeface="黑体" panose="02010609060101010101" pitchFamily="49" charset="-122"/>
                            </a:rPr>
                            <m:t>ℎ</m:t>
                          </m:r>
                        </m:sub>
                      </m:sSub>
                      <m:d>
                        <m:dPr>
                          <m:ctrlPr>
                            <a:rPr lang="zh-CN" altLang="zh-CN" sz="2000" i="1">
                              <a:solidFill>
                                <a:srgbClr val="FF0000"/>
                              </a:solidFill>
                              <a:latin typeface="Cambria Math" panose="02040503050406030204"/>
                              <a:ea typeface="黑体" panose="02010609060101010101" pitchFamily="49" charset="-122"/>
                            </a:rPr>
                          </m:ctrlPr>
                        </m:dPr>
                        <m:e>
                          <m:r>
                            <a:rPr lang="en-US" altLang="zh-CN" sz="2000" i="1">
                              <a:solidFill>
                                <a:srgbClr val="FF0000"/>
                              </a:solidFill>
                              <a:latin typeface="Cambria Math" panose="02040503050406030204" pitchFamily="18" charset="0"/>
                              <a:ea typeface="黑体" panose="02010609060101010101" pitchFamily="49" charset="-122"/>
                            </a:rPr>
                            <m:t>𝑠</m:t>
                          </m:r>
                        </m:e>
                      </m:d>
                      <m:r>
                        <a:rPr lang="en-US" altLang="zh-CN" sz="2000">
                          <a:solidFill>
                            <a:srgbClr val="FF0000"/>
                          </a:solidFill>
                          <a:latin typeface="Cambria Math" panose="02040503050406030204" pitchFamily="18" charset="0"/>
                          <a:ea typeface="黑体" panose="02010609060101010101" pitchFamily="49" charset="-122"/>
                        </a:rPr>
                        <m:t>=</m:t>
                      </m:r>
                      <m:nary>
                        <m:naryPr>
                          <m:chr m:val="∑"/>
                          <m:limLoc m:val="undOvr"/>
                          <m:ctrlPr>
                            <a:rPr lang="zh-CN" altLang="zh-CN" sz="2000" i="1">
                              <a:solidFill>
                                <a:srgbClr val="FF0000"/>
                              </a:solidFill>
                              <a:latin typeface="Cambria Math" panose="02040503050406030204"/>
                              <a:ea typeface="黑体" panose="02010609060101010101" pitchFamily="49" charset="-122"/>
                            </a:rPr>
                          </m:ctrlPr>
                        </m:naryPr>
                        <m:sub>
                          <m:r>
                            <a:rPr lang="en-US" altLang="zh-CN" sz="2000" i="1">
                              <a:solidFill>
                                <a:srgbClr val="FF0000"/>
                              </a:solidFill>
                              <a:latin typeface="Cambria Math" panose="02040503050406030204" pitchFamily="18" charset="0"/>
                              <a:ea typeface="黑体" panose="02010609060101010101" pitchFamily="49" charset="-122"/>
                            </a:rPr>
                            <m:t>𝑎</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𝐴</m:t>
                          </m:r>
                        </m:sub>
                        <m:sup>
                          <m:r>
                            <a:rPr lang="en-US" altLang="zh-CN" sz="2000">
                              <a:solidFill>
                                <a:srgbClr val="FF0000"/>
                              </a:solidFill>
                              <a:latin typeface="Cambria Math" panose="02040503050406030204" pitchFamily="18" charset="0"/>
                              <a:ea typeface="黑体" panose="02010609060101010101" pitchFamily="49" charset="-122"/>
                            </a:rPr>
                            <m:t> </m:t>
                          </m:r>
                        </m:sup>
                        <m:e>
                          <m:r>
                            <a:rPr lang="en-US" altLang="zh-CN" sz="2000" i="1">
                              <a:solidFill>
                                <a:srgbClr val="FF0000"/>
                              </a:solidFill>
                              <a:latin typeface="Cambria Math" panose="02040503050406030204" pitchFamily="18" charset="0"/>
                              <a:ea typeface="黑体" panose="02010609060101010101" pitchFamily="49" charset="-122"/>
                            </a:rPr>
                            <m:t>ℎ</m:t>
                          </m:r>
                          <m:d>
                            <m:dPr>
                              <m:ctrlPr>
                                <a:rPr lang="zh-CN" altLang="zh-CN" sz="2000" i="1">
                                  <a:solidFill>
                                    <a:srgbClr val="FF0000"/>
                                  </a:solidFill>
                                  <a:latin typeface="Cambria Math" panose="02040503050406030204"/>
                                  <a:ea typeface="黑体" panose="02010609060101010101" pitchFamily="49" charset="-122"/>
                                </a:rPr>
                              </m:ctrlPr>
                            </m:dPr>
                            <m:e>
                              <m:r>
                                <a:rPr lang="en-US" altLang="zh-CN" sz="2000" i="1">
                                  <a:solidFill>
                                    <a:srgbClr val="FF0000"/>
                                  </a:solidFill>
                                  <a:latin typeface="Cambria Math" panose="02040503050406030204" pitchFamily="18" charset="0"/>
                                  <a:ea typeface="黑体" panose="02010609060101010101" pitchFamily="49" charset="-122"/>
                                </a:rPr>
                                <m:t>𝑎</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𝑠</m:t>
                              </m:r>
                            </m:e>
                          </m:d>
                        </m:e>
                      </m:nary>
                      <m:nary>
                        <m:naryPr>
                          <m:chr m:val="∑"/>
                          <m:limLoc m:val="undOvr"/>
                          <m:ctrlPr>
                            <a:rPr lang="zh-CN" altLang="zh-CN" sz="2000" i="1">
                              <a:solidFill>
                                <a:srgbClr val="FF0000"/>
                              </a:solidFill>
                              <a:latin typeface="Cambria Math" panose="02040503050406030204"/>
                              <a:ea typeface="黑体" panose="02010609060101010101" pitchFamily="49" charset="-122"/>
                            </a:rPr>
                          </m:ctrlPr>
                        </m:naryPr>
                        <m:sub>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𝑆</m:t>
                          </m:r>
                        </m:sub>
                        <m:sup>
                          <m:r>
                            <a:rPr lang="en-US" altLang="zh-CN" sz="2000">
                              <a:solidFill>
                                <a:srgbClr val="FF0000"/>
                              </a:solidFill>
                              <a:latin typeface="Cambria Math" panose="02040503050406030204" pitchFamily="18" charset="0"/>
                              <a:ea typeface="黑体" panose="02010609060101010101" pitchFamily="49" charset="-122"/>
                            </a:rPr>
                            <m:t> </m:t>
                          </m:r>
                        </m:sup>
                        <m:e>
                          <m:r>
                            <a:rPr lang="en-US" altLang="zh-CN" sz="2000" i="1">
                              <a:solidFill>
                                <a:srgbClr val="FF0000"/>
                              </a:solidFill>
                              <a:latin typeface="Cambria Math" panose="02040503050406030204" pitchFamily="18" charset="0"/>
                              <a:ea typeface="黑体" panose="02010609060101010101" pitchFamily="49" charset="-122"/>
                            </a:rPr>
                            <m:t>𝑃</m:t>
                          </m:r>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sup>
                              </m:sSup>
                            </m:e>
                            <m:e>
                              <m:r>
                                <a:rPr lang="en-US" altLang="zh-CN" sz="2000" i="1">
                                  <a:solidFill>
                                    <a:srgbClr val="FF0000"/>
                                  </a:solidFill>
                                  <a:latin typeface="Cambria Math" panose="02040503050406030204" pitchFamily="18" charset="0"/>
                                  <a:ea typeface="黑体" panose="02010609060101010101" pitchFamily="49" charset="-122"/>
                                </a:rPr>
                                <m:t>𝑠</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𝑎</m:t>
                              </m:r>
                            </m:e>
                          </m:d>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𝑅</m:t>
                          </m:r>
                          <m:d>
                            <m:dPr>
                              <m:ctrlPr>
                                <a:rPr lang="zh-CN" altLang="zh-CN" sz="2000" i="1">
                                  <a:solidFill>
                                    <a:srgbClr val="FF0000"/>
                                  </a:solidFill>
                                  <a:latin typeface="Cambria Math" panose="02040503050406030204"/>
                                  <a:ea typeface="黑体" panose="02010609060101010101" pitchFamily="49" charset="-122"/>
                                </a:rPr>
                              </m:ctrlPr>
                            </m:dPr>
                            <m:e>
                              <m:r>
                                <a:rPr lang="en-US" altLang="zh-CN" sz="2000" i="1">
                                  <a:solidFill>
                                    <a:srgbClr val="FF0000"/>
                                  </a:solidFill>
                                  <a:latin typeface="Cambria Math" panose="02040503050406030204" pitchFamily="18" charset="0"/>
                                  <a:ea typeface="黑体" panose="02010609060101010101" pitchFamily="49" charset="-122"/>
                                </a:rPr>
                                <m:t>𝑠</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𝑎</m:t>
                              </m:r>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sup>
                              </m:sSup>
                            </m:e>
                          </m:d>
                        </m:e>
                      </m:nary>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𝛾</m:t>
                      </m:r>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𝑉</m:t>
                          </m:r>
                        </m:e>
                        <m:sub>
                          <m:r>
                            <a:rPr lang="en-US" altLang="zh-CN" sz="2000" i="1">
                              <a:solidFill>
                                <a:srgbClr val="FF0000"/>
                              </a:solidFill>
                              <a:latin typeface="Cambria Math" panose="02040503050406030204" pitchFamily="18" charset="0"/>
                              <a:ea typeface="黑体" panose="02010609060101010101" pitchFamily="49" charset="-122"/>
                            </a:rPr>
                            <m:t>ℎ</m:t>
                          </m:r>
                        </m:sub>
                      </m:sSub>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sup>
                          </m:sSup>
                        </m:e>
                      </m:d>
                      <m:r>
                        <a:rPr lang="en-US" altLang="zh-CN" sz="2000">
                          <a:solidFill>
                            <a:srgbClr val="FF0000"/>
                          </a:solidFill>
                          <a:latin typeface="Cambria Math" panose="02040503050406030204" pitchFamily="18" charset="0"/>
                          <a:ea typeface="黑体" panose="02010609060101010101" pitchFamily="49" charset="-122"/>
                        </a:rPr>
                        <m:t>)</m:t>
                      </m:r>
                    </m:oMath>
                  </m:oMathPara>
                </a14:m>
                <a:endParaRPr lang="en-US" altLang="zh-CN" sz="2000" dirty="0">
                  <a:solidFill>
                    <a:srgbClr val="FF0000"/>
                  </a:solidFill>
                  <a:latin typeface="黑体" panose="02010609060101010101" pitchFamily="49" charset="-122"/>
                  <a:ea typeface="黑体" panose="02010609060101010101" pitchFamily="49" charset="-122"/>
                </a:endParaRPr>
              </a:p>
              <a:p>
                <a:pPr marL="457200" lvl="1" indent="0">
                  <a:buNone/>
                </a:pPr>
                <a:r>
                  <a:rPr lang="zh-CN" altLang="zh-CN" sz="2400" dirty="0">
                    <a:latin typeface="黑体" panose="02010609060101010101" pitchFamily="49" charset="-122"/>
                    <a:ea typeface="黑体" panose="02010609060101010101" pitchFamily="49" charset="-122"/>
                  </a:rPr>
                  <a:t>其中</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表示下一时刻的环境状态</a:t>
                </a:r>
                <a:r>
                  <a:rPr lang="zh-CN" altLang="en-US" sz="2400" dirty="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通常将上式称为</a:t>
                </a:r>
                <a:r>
                  <a:rPr lang="zh-CN" altLang="zh-CN" sz="2400" dirty="0">
                    <a:solidFill>
                      <a:srgbClr val="0000FF"/>
                    </a:solidFill>
                    <a:latin typeface="黑体" panose="02010609060101010101" pitchFamily="49" charset="-122"/>
                    <a:ea typeface="黑体" panose="02010609060101010101" pitchFamily="49" charset="-122"/>
                  </a:rPr>
                  <a:t>贝尔曼方程</a:t>
                </a:r>
                <a:r>
                  <a:rPr lang="zh-CN" altLang="zh-CN" sz="2400" dirty="0">
                    <a:latin typeface="黑体" panose="02010609060101010101" pitchFamily="49" charset="-122"/>
                    <a:ea typeface="黑体" panose="02010609060101010101" pitchFamily="49" charset="-122"/>
                  </a:rPr>
                  <a:t>或</a:t>
                </a:r>
                <a:r>
                  <a:rPr lang="zh-CN" altLang="zh-CN" sz="2400" dirty="0">
                    <a:solidFill>
                      <a:srgbClr val="0000FF"/>
                    </a:solidFill>
                    <a:latin typeface="黑体" panose="02010609060101010101" pitchFamily="49" charset="-122"/>
                    <a:ea typeface="黑体" panose="02010609060101010101" pitchFamily="49" charset="-122"/>
                  </a:rPr>
                  <a:t>动态规划方程</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381"/>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a:latin typeface="黑体" panose="02010609060101010101" pitchFamily="49" charset="-122"/>
                <a:ea typeface="黑体" panose="02010609060101010101" pitchFamily="49" charset="-122"/>
              </a:rPr>
              <a:t>内容</a:t>
            </a:r>
            <a:r>
              <a:rPr lang="zh-CN" altLang="en-US" b="1" dirty="0" smtClean="0">
                <a:latin typeface="黑体" panose="02010609060101010101" pitchFamily="49" charset="-122"/>
                <a:ea typeface="黑体" panose="02010609060101010101" pitchFamily="49" charset="-122"/>
              </a:rPr>
              <a:t>安排</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a:latin typeface="黑体" panose="02010609060101010101" pitchFamily="49" charset="-122"/>
                <a:ea typeface="黑体" panose="02010609060101010101" pitchFamily="49" charset="-122"/>
              </a:rPr>
              <a:t>机器如何学习</a:t>
            </a:r>
            <a:endParaRPr lang="en-US" altLang="zh-CN" sz="2800" b="1" dirty="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有</a:t>
            </a:r>
            <a:r>
              <a:rPr lang="zh-CN" altLang="en-US" sz="2400" dirty="0" smtClean="0">
                <a:latin typeface="黑体" panose="02010609060101010101" pitchFamily="49" charset="-122"/>
                <a:ea typeface="黑体" panose="02010609060101010101" pitchFamily="49" charset="-122"/>
              </a:rPr>
              <a:t>监督学习</a:t>
            </a:r>
            <a:endParaRPr lang="en-US" altLang="zh-CN" sz="2400" dirty="0" smtClean="0">
              <a:latin typeface="黑体" panose="02010609060101010101" pitchFamily="49" charset="-122"/>
              <a:ea typeface="黑体" panose="02010609060101010101" pitchFamily="49" charset="-122"/>
            </a:endParaRPr>
          </a:p>
          <a:p>
            <a:pPr lvl="2"/>
            <a:r>
              <a:rPr lang="zh-CN" altLang="en-US" sz="2000" dirty="0" smtClean="0">
                <a:solidFill>
                  <a:schemeClr val="tx1"/>
                </a:solidFill>
                <a:latin typeface="黑体" panose="02010609060101010101" pitchFamily="49" charset="-122"/>
                <a:ea typeface="黑体" panose="02010609060101010101" pitchFamily="49" charset="-122"/>
              </a:rPr>
              <a:t>线性模型</a:t>
            </a:r>
            <a:endParaRPr lang="en-US" altLang="zh-CN" sz="2000" dirty="0" smtClean="0">
              <a:solidFill>
                <a:schemeClr val="tx1"/>
              </a:solidFill>
              <a:latin typeface="黑体" panose="02010609060101010101" pitchFamily="49" charset="-122"/>
              <a:ea typeface="黑体" panose="02010609060101010101" pitchFamily="49" charset="-122"/>
            </a:endParaRPr>
          </a:p>
          <a:p>
            <a:pPr lvl="2" algn="l">
              <a:buClrTx/>
              <a:buSzTx/>
            </a:pPr>
            <a:r>
              <a:rPr lang="zh-CN" altLang="en-US" sz="2000" dirty="0" smtClean="0">
                <a:latin typeface="黑体" panose="02010609060101010101" pitchFamily="49" charset="-122"/>
                <a:ea typeface="黑体" panose="02010609060101010101" pitchFamily="49" charset="-122"/>
                <a:sym typeface="+mn-ea"/>
              </a:rPr>
              <a:t>决策树</a:t>
            </a:r>
            <a:endParaRPr lang="zh-CN" altLang="en-US" sz="2000" dirty="0" smtClean="0">
              <a:latin typeface="黑体" panose="02010609060101010101" pitchFamily="49" charset="-122"/>
              <a:ea typeface="黑体" panose="02010609060101010101" pitchFamily="49" charset="-122"/>
              <a:sym typeface="+mn-ea"/>
            </a:endParaRPr>
          </a:p>
          <a:p>
            <a:pPr lvl="2"/>
            <a:r>
              <a:rPr lang="zh-CN" altLang="en-US" sz="2000" dirty="0" smtClean="0">
                <a:latin typeface="黑体" panose="02010609060101010101" pitchFamily="49" charset="-122"/>
                <a:ea typeface="黑体" panose="02010609060101010101" pitchFamily="49" charset="-122"/>
                <a:sym typeface="+mn-ea"/>
              </a:rPr>
              <a:t>神经网络与深度学习</a:t>
            </a:r>
            <a:endParaRPr lang="zh-CN" altLang="en-US" sz="2000" dirty="0" smtClean="0">
              <a:latin typeface="黑体" panose="02010609060101010101" pitchFamily="49" charset="-122"/>
              <a:ea typeface="黑体" panose="02010609060101010101" pitchFamily="49" charset="-122"/>
              <a:sym typeface="+mn-ea"/>
            </a:endParaRPr>
          </a:p>
          <a:p>
            <a:pPr lvl="2" algn="l">
              <a:buClrTx/>
              <a:buSzTx/>
            </a:pPr>
            <a:r>
              <a:rPr lang="zh-CN" altLang="en-US" sz="2000" dirty="0" smtClean="0">
                <a:latin typeface="黑体" panose="02010609060101010101" pitchFamily="49" charset="-122"/>
                <a:ea typeface="黑体" panose="02010609060101010101" pitchFamily="49" charset="-122"/>
              </a:rPr>
              <a:t>支持向量机</a:t>
            </a:r>
            <a:endParaRPr lang="zh-CN" altLang="en-US" sz="2000" dirty="0" smtClean="0">
              <a:latin typeface="黑体" panose="02010609060101010101" pitchFamily="49" charset="-122"/>
              <a:ea typeface="黑体" panose="02010609060101010101" pitchFamily="49" charset="-122"/>
            </a:endParaRPr>
          </a:p>
          <a:p>
            <a:pPr lvl="2" algn="l">
              <a:buClrTx/>
              <a:buSzTx/>
            </a:pPr>
            <a:r>
              <a:rPr lang="zh-CN" altLang="en-US" sz="2000" dirty="0" smtClean="0">
                <a:latin typeface="黑体" panose="02010609060101010101" pitchFamily="49" charset="-122"/>
                <a:ea typeface="黑体" panose="02010609060101010101" pitchFamily="49" charset="-122"/>
              </a:rPr>
              <a:t>贝叶斯分类器</a:t>
            </a:r>
            <a:endParaRPr lang="zh-CN" altLang="en-US" sz="2000" dirty="0" smtClean="0">
              <a:latin typeface="黑体" panose="02010609060101010101" pitchFamily="49" charset="-122"/>
              <a:ea typeface="黑体" panose="02010609060101010101" pitchFamily="49" charset="-122"/>
            </a:endParaRPr>
          </a:p>
          <a:p>
            <a:pPr lvl="2" algn="l">
              <a:buClrTx/>
              <a:buSzTx/>
            </a:pPr>
            <a:r>
              <a:rPr lang="zh-CN" altLang="en-US" sz="2000" dirty="0" smtClean="0">
                <a:latin typeface="黑体" panose="02010609060101010101" pitchFamily="49" charset="-122"/>
                <a:ea typeface="黑体" panose="02010609060101010101" pitchFamily="49" charset="-122"/>
              </a:rPr>
              <a:t>集成学习</a:t>
            </a:r>
            <a:endParaRPr lang="zh-CN" altLang="en-US" sz="2000" dirty="0" smtClean="0">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rPr>
              <a:t>无监督学习</a:t>
            </a:r>
            <a:endParaRPr lang="en-US" altLang="zh-CN" sz="2400" dirty="0" smtClean="0">
              <a:latin typeface="黑体" panose="02010609060101010101" pitchFamily="49" charset="-122"/>
              <a:ea typeface="黑体" panose="02010609060101010101" pitchFamily="49" charset="-122"/>
            </a:endParaRPr>
          </a:p>
          <a:p>
            <a:pPr lvl="2" algn="l">
              <a:buClrTx/>
              <a:buSzTx/>
            </a:pPr>
            <a:r>
              <a:rPr lang="zh-CN" altLang="en-US" sz="2000" dirty="0" smtClean="0">
                <a:latin typeface="黑体" panose="02010609060101010101" pitchFamily="49" charset="-122"/>
                <a:ea typeface="黑体" panose="02010609060101010101" pitchFamily="49" charset="-122"/>
              </a:rPr>
              <a:t>聚类</a:t>
            </a:r>
            <a:endParaRPr lang="zh-CN" altLang="en-US" sz="2000" dirty="0" smtClean="0">
              <a:latin typeface="黑体" panose="02010609060101010101" pitchFamily="49" charset="-122"/>
              <a:ea typeface="黑体" panose="02010609060101010101" pitchFamily="49" charset="-122"/>
            </a:endParaRPr>
          </a:p>
          <a:p>
            <a:pPr lvl="2" algn="l">
              <a:buClrTx/>
              <a:buSzTx/>
            </a:pPr>
            <a:r>
              <a:rPr lang="zh-CN" altLang="en-US" sz="2000" dirty="0" smtClean="0">
                <a:latin typeface="黑体" panose="02010609060101010101" pitchFamily="49" charset="-122"/>
                <a:ea typeface="黑体" panose="02010609060101010101" pitchFamily="49" charset="-122"/>
              </a:rPr>
              <a:t>降维</a:t>
            </a:r>
            <a:endParaRPr lang="zh-CN" altLang="en-US" sz="2000" dirty="0" smtClean="0">
              <a:latin typeface="黑体" panose="02010609060101010101" pitchFamily="49" charset="-122"/>
              <a:ea typeface="黑体" panose="02010609060101010101" pitchFamily="49" charset="-122"/>
            </a:endParaRPr>
          </a:p>
          <a:p>
            <a:pPr lvl="1" algn="l">
              <a:buClrTx/>
              <a:buSzTx/>
            </a:pPr>
            <a:r>
              <a:rPr lang="zh-CN" altLang="en-US" sz="2400" dirty="0" smtClean="0">
                <a:solidFill>
                  <a:srgbClr val="C00000"/>
                </a:solidFill>
                <a:latin typeface="黑体" panose="02010609060101010101" pitchFamily="49" charset="-122"/>
                <a:ea typeface="黑体" panose="02010609060101010101" pitchFamily="49" charset="-122"/>
              </a:rPr>
              <a:t>强化学习</a:t>
            </a:r>
            <a:endParaRPr lang="zh-CN" altLang="en-US" sz="2400" dirty="0" smtClean="0">
              <a:solidFill>
                <a:srgbClr val="C00000"/>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动作值函数</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在已知当前状态</a:t>
                </a:r>
                <a14:m>
                  <m:oMath xmlns:m="http://schemas.openxmlformats.org/officeDocument/2006/math">
                    <m:r>
                      <a:rPr lang="en-US" altLang="zh-CN" sz="2400" i="1">
                        <a:latin typeface="Cambria Math" panose="02040503050406030204" pitchFamily="18" charset="0"/>
                        <a:ea typeface="黑体" panose="02010609060101010101" pitchFamily="49" charset="-122"/>
                      </a:rPr>
                      <m:t>𝑠</m:t>
                    </m:r>
                  </m:oMath>
                </a14:m>
                <a:r>
                  <a:rPr lang="zh-CN" altLang="zh-CN" sz="2400" dirty="0">
                    <a:latin typeface="黑体" panose="02010609060101010101" pitchFamily="49" charset="-122"/>
                    <a:ea typeface="黑体" panose="02010609060101010101" pitchFamily="49" charset="-122"/>
                  </a:rPr>
                  <a:t>和当前动作</a:t>
                </a:r>
                <a14:m>
                  <m:oMath xmlns:m="http://schemas.openxmlformats.org/officeDocument/2006/math">
                    <m:r>
                      <a:rPr lang="en-US" altLang="zh-CN" sz="2400" i="1">
                        <a:latin typeface="Cambria Math" panose="02040503050406030204" pitchFamily="18" charset="0"/>
                        <a:ea typeface="黑体" panose="02010609060101010101" pitchFamily="49" charset="-122"/>
                      </a:rPr>
                      <m:t>𝑎</m:t>
                    </m:r>
                  </m:oMath>
                </a14:m>
                <a:r>
                  <a:rPr lang="zh-CN" altLang="zh-CN" sz="2400" dirty="0">
                    <a:latin typeface="黑体" panose="02010609060101010101" pitchFamily="49" charset="-122"/>
                    <a:ea typeface="黑体" panose="02010609060101010101" pitchFamily="49" charset="-122"/>
                  </a:rPr>
                  <a:t>的条件下的累计反馈期望值通常称之为</a:t>
                </a:r>
                <a:r>
                  <a:rPr lang="zh-CN" altLang="zh-CN" sz="2400" dirty="0">
                    <a:solidFill>
                      <a:srgbClr val="0000FF"/>
                    </a:solidFill>
                    <a:latin typeface="黑体" panose="02010609060101010101" pitchFamily="49" charset="-122"/>
                    <a:ea typeface="黑体" panose="02010609060101010101" pitchFamily="49" charset="-122"/>
                  </a:rPr>
                  <a:t>动作值函数</a:t>
                </a:r>
                <a:r>
                  <a:rPr lang="zh-CN" altLang="zh-CN" sz="2400" dirty="0">
                    <a:latin typeface="黑体" panose="02010609060101010101" pitchFamily="49" charset="-122"/>
                    <a:ea typeface="黑体" panose="02010609060101010101" pitchFamily="49" charset="-122"/>
                  </a:rPr>
                  <a:t>。动作值函数的计算公式</a:t>
                </a:r>
                <a:r>
                  <a:rPr lang="zh-CN" altLang="zh-CN" sz="2400" dirty="0" smtClean="0">
                    <a:latin typeface="黑体" panose="02010609060101010101" pitchFamily="49" charset="-122"/>
                    <a:ea typeface="黑体" panose="02010609060101010101" pitchFamily="49" charset="-122"/>
                  </a:rPr>
                  <a:t>如下</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𝐸</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sub>
                          <m:sup>
                            <m:r>
                              <a:rPr lang="en-US" altLang="zh-CN" sz="2400" i="1">
                                <a:solidFill>
                                  <a:srgbClr val="FF0000"/>
                                </a:solidFill>
                                <a:latin typeface="Cambria Math" panose="02040503050406030204" pitchFamily="18" charset="0"/>
                                <a:ea typeface="黑体" panose="02010609060101010101" pitchFamily="49" charset="-122"/>
                              </a:rPr>
                              <m:t>𝑇</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sup>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𝛾</m:t>
                                </m:r>
                              </m:e>
                              <m:sup>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sup>
                            </m:sSup>
                          </m:e>
                        </m:nary>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𝑟</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𝑡</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oMath>
                </a14:m>
                <a:endParaRPr lang="en-US" altLang="zh-CN" sz="2400" dirty="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状态值函数和动作值函数之间存在一定的联系。由于一个确定策略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oMath>
                </a14:m>
                <a:r>
                  <a:rPr lang="zh-CN" altLang="zh-CN" sz="2400" dirty="0">
                    <a:latin typeface="黑体" panose="02010609060101010101" pitchFamily="49" charset="-122"/>
                    <a:ea typeface="黑体" panose="02010609060101010101" pitchFamily="49" charset="-122"/>
                  </a:rPr>
                  <a:t>所选择的动作是确定的，故确定策略的状态值函数与动作值函数取值相等，即</a:t>
                </a:r>
                <a:r>
                  <a:rPr lang="zh-CN" altLang="zh-CN" sz="2400" dirty="0" smtClean="0">
                    <a:latin typeface="黑体" panose="02010609060101010101" pitchFamily="49" charset="-122"/>
                    <a:ea typeface="黑体" panose="02010609060101010101" pitchFamily="49" charset="-122"/>
                  </a:rPr>
                  <a:t>有</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14:m>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e>
                    </m:d>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ℎ</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e>
                    </m:d>
                  </m:oMath>
                </a14:m>
                <a:endParaRPr lang="en-US" altLang="zh-CN" sz="2400" dirty="0" smtClean="0">
                  <a:latin typeface="+mn-ea"/>
                  <a:cs typeface="+mn-ea"/>
                </a:endParaRPr>
              </a:p>
              <a:p>
                <a:pPr lvl="1"/>
                <a:r>
                  <a:rPr lang="zh-CN" altLang="zh-CN" sz="2400" dirty="0">
                    <a:latin typeface="黑体" panose="02010609060101010101" pitchFamily="49" charset="-122"/>
                    <a:ea typeface="黑体" panose="02010609060101010101" pitchFamily="49" charset="-122"/>
                  </a:rPr>
                  <a:t>对于随机策略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oMath>
                </a14:m>
                <a:r>
                  <a:rPr lang="zh-CN" altLang="zh-CN" sz="2400" dirty="0">
                    <a:latin typeface="黑体" panose="02010609060101010101" pitchFamily="49" charset="-122"/>
                    <a:ea typeface="黑体" panose="02010609060101010101" pitchFamily="49" charset="-122"/>
                  </a:rPr>
                  <a:t>，其状态值函数可分解为所有可能动作对应的动作值函数加权取值之和，即</a:t>
                </a:r>
                <a:r>
                  <a:rPr lang="zh-CN" altLang="zh-CN" sz="2400" dirty="0" smtClean="0">
                    <a:latin typeface="黑体" panose="02010609060101010101" pitchFamily="49" charset="-122"/>
                    <a:ea typeface="黑体" panose="02010609060101010101" pitchFamily="49" charset="-122"/>
                  </a:rPr>
                  <a:t>有</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14:m>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e>
                    </m:d>
                    <m:r>
                      <a:rPr lang="en-US" altLang="zh-CN" sz="2400">
                        <a:solidFill>
                          <a:srgbClr val="FF0000"/>
                        </a:solidFill>
                        <a:latin typeface="Cambria Math" panose="02040503050406030204" pitchFamily="18" charset="0"/>
                        <a:ea typeface="黑体" panose="02010609060101010101" pitchFamily="49" charset="-122"/>
                      </a:rPr>
                      <m:t>=</m:t>
                    </m:r>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𝐴</m:t>
                        </m:r>
                      </m:sub>
                      <m:sup>
                        <m:r>
                          <a:rPr lang="en-US" altLang="zh-CN" sz="2400">
                            <a:solidFill>
                              <a:srgbClr val="FF0000"/>
                            </a:solidFill>
                            <a:latin typeface="Cambria Math" panose="02040503050406030204" pitchFamily="18" charset="0"/>
                            <a:ea typeface="黑体" panose="02010609060101010101" pitchFamily="49" charset="-122"/>
                          </a:rPr>
                          <m:t> </m:t>
                        </m:r>
                      </m:sup>
                      <m:e>
                        <m:r>
                          <a:rPr lang="en-US" altLang="zh-CN" sz="2400" i="1">
                            <a:solidFill>
                              <a:srgbClr val="FF0000"/>
                            </a:solidFill>
                            <a:latin typeface="Cambria Math" panose="02040503050406030204" pitchFamily="18" charset="0"/>
                            <a:ea typeface="黑体" panose="02010609060101010101" pitchFamily="49" charset="-122"/>
                          </a:rPr>
                          <m:t>ℎ</m:t>
                        </m:r>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𝑠</m:t>
                            </m:r>
                          </m:e>
                        </m:d>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Sub>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e>
                    </m:nary>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208"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动作值函数</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事实上，可用状态值函数表示动作值函数，具体形式</a:t>
                </a:r>
                <a:r>
                  <a:rPr lang="zh-CN" altLang="zh-CN" sz="2400" dirty="0" smtClean="0">
                    <a:latin typeface="黑体" panose="02010609060101010101" pitchFamily="49" charset="-122"/>
                    <a:ea typeface="黑体" panose="02010609060101010101" pitchFamily="49" charset="-122"/>
                  </a:rPr>
                  <a:t>为</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Sub>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𝑅</m:t>
                    </m:r>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𝛾</m:t>
                    </m:r>
                    <m:nary>
                      <m:naryPr>
                        <m:chr m:val="∑"/>
                        <m:limLoc m:val="undOvr"/>
                        <m:ctrlPr>
                          <a:rPr lang="zh-CN" altLang="zh-CN" sz="2400" i="1">
                            <a:solidFill>
                              <a:srgbClr val="FF0000"/>
                            </a:solidFill>
                            <a:latin typeface="Cambria Math" panose="02040503050406030204"/>
                          </a:rPr>
                        </m:ctrlPr>
                      </m:naryPr>
                      <m:sub>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𝑆</m:t>
                        </m:r>
                      </m:sub>
                      <m:sup>
                        <m:r>
                          <a:rPr lang="en-US" altLang="zh-CN" sz="2400">
                            <a:solidFill>
                              <a:srgbClr val="FF0000"/>
                            </a:solidFill>
                            <a:latin typeface="Cambria Math" panose="02040503050406030204" pitchFamily="18" charset="0"/>
                          </a:rPr>
                          <m:t> </m:t>
                        </m:r>
                      </m:sup>
                      <m:e>
                        <m:r>
                          <a:rPr lang="en-US" altLang="zh-CN" sz="2400" i="1">
                            <a:solidFill>
                              <a:srgbClr val="FF0000"/>
                            </a:solidFill>
                            <a:latin typeface="Cambria Math" panose="02040503050406030204" pitchFamily="18" charset="0"/>
                          </a:rPr>
                          <m:t>𝑃</m:t>
                        </m:r>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r>
                          <a:rPr lang="en-US" altLang="zh-CN" sz="2400">
                            <a:solidFill>
                              <a:srgbClr val="FF0000"/>
                            </a:solidFill>
                            <a:latin typeface="Cambria Math" panose="02040503050406030204" pitchFamily="18" charset="0"/>
                          </a:rPr>
                          <m:t>)</m:t>
                        </m:r>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𝑉</m:t>
                            </m:r>
                          </m:e>
                          <m:sub>
                            <m:r>
                              <a:rPr lang="en-US" altLang="zh-CN" sz="2400" i="1">
                                <a:solidFill>
                                  <a:srgbClr val="FF0000"/>
                                </a:solidFill>
                                <a:latin typeface="Cambria Math" panose="02040503050406030204" pitchFamily="18" charset="0"/>
                              </a:rPr>
                              <m:t>ℎ</m:t>
                            </m:r>
                          </m:sub>
                        </m:sSub>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e>
                        </m:d>
                      </m:e>
                    </m:nary>
                  </m:oMath>
                </a14:m>
                <a:endParaRPr lang="en-US" altLang="zh-CN" sz="2400" dirty="0">
                  <a:latin typeface="黑体" panose="02010609060101010101" pitchFamily="49" charset="-122"/>
                  <a:ea typeface="黑体" panose="02010609060101010101" pitchFamily="49" charset="-122"/>
                </a:endParaRPr>
              </a:p>
              <a:p>
                <a:pPr marL="457200" lvl="1" indent="0">
                  <a:buNone/>
                </a:pPr>
                <a:r>
                  <a:rPr lang="zh-CN" altLang="zh-CN" sz="2400" dirty="0">
                    <a:latin typeface="黑体" panose="02010609060101010101" pitchFamily="49" charset="-122"/>
                    <a:ea typeface="黑体" panose="02010609060101010101" pitchFamily="49" charset="-122"/>
                  </a:rPr>
                  <a:t>其中</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sup>
                    </m:sSup>
                  </m:oMath>
                </a14:m>
                <a:r>
                  <a:rPr lang="zh-CN" altLang="zh-CN" sz="2400" dirty="0">
                    <a:latin typeface="黑体" panose="02010609060101010101" pitchFamily="49" charset="-122"/>
                    <a:ea typeface="黑体" panose="02010609060101010101" pitchFamily="49" charset="-122"/>
                  </a:rPr>
                  <a:t>为下一时序的状态，</a:t>
                </a:r>
                <a14:m>
                  <m:oMath xmlns:m="http://schemas.openxmlformats.org/officeDocument/2006/math">
                    <m:r>
                      <a:rPr lang="en-US" altLang="zh-CN" sz="2400" i="1">
                        <a:latin typeface="Cambria Math" panose="02040503050406030204" pitchFamily="18" charset="0"/>
                      </a:rPr>
                      <m:t>𝑃</m:t>
                    </m:r>
                    <m:r>
                      <a:rPr lang="en-US" altLang="zh-CN" sz="2400">
                        <a:latin typeface="Cambria Math" panose="02040503050406030204" pitchFamily="18" charset="0"/>
                      </a:rPr>
                      <m:t>(</m:t>
                    </m:r>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sup>
                    </m:sSup>
                    <m:r>
                      <a:rPr lang="en-US" altLang="zh-CN" sz="2400">
                        <a:latin typeface="Cambria Math" panose="02040503050406030204" pitchFamily="18" charset="0"/>
                      </a:rPr>
                      <m:t>|</m:t>
                    </m:r>
                    <m:r>
                      <a:rPr lang="en-US" altLang="zh-CN" sz="2400" i="1">
                        <a:latin typeface="Cambria Math" panose="02040503050406030204" pitchFamily="18" charset="0"/>
                      </a:rPr>
                      <m:t>𝑠</m:t>
                    </m:r>
                    <m:r>
                      <a:rPr lang="en-US" altLang="zh-CN" sz="2400">
                        <a:latin typeface="Cambria Math" panose="02040503050406030204" pitchFamily="18" charset="0"/>
                      </a:rPr>
                      <m:t>,</m:t>
                    </m:r>
                    <m:r>
                      <a:rPr lang="en-US" altLang="zh-CN" sz="2400" i="1">
                        <a:latin typeface="Cambria Math" panose="02040503050406030204" pitchFamily="18" charset="0"/>
                      </a:rPr>
                      <m:t>𝑎</m:t>
                    </m:r>
                    <m:r>
                      <a:rPr lang="en-US" altLang="zh-CN" sz="2400">
                        <a:latin typeface="Cambria Math" panose="02040503050406030204" pitchFamily="18" charset="0"/>
                      </a:rPr>
                      <m:t>)</m:t>
                    </m:r>
                  </m:oMath>
                </a14:m>
                <a:r>
                  <a:rPr lang="zh-CN" altLang="zh-CN" sz="2400" dirty="0">
                    <a:latin typeface="黑体" panose="02010609060101010101" pitchFamily="49" charset="-122"/>
                    <a:ea typeface="黑体" panose="02010609060101010101" pitchFamily="49" charset="-122"/>
                  </a:rPr>
                  <a:t>为从当前状态</a:t>
                </a:r>
                <a14:m>
                  <m:oMath xmlns:m="http://schemas.openxmlformats.org/officeDocument/2006/math">
                    <m:r>
                      <a:rPr lang="en-US" altLang="zh-CN" sz="2400" i="1">
                        <a:latin typeface="Cambria Math" panose="02040503050406030204" pitchFamily="18" charset="0"/>
                      </a:rPr>
                      <m:t>𝑠</m:t>
                    </m:r>
                  </m:oMath>
                </a14:m>
                <a:r>
                  <a:rPr lang="zh-CN" altLang="zh-CN" sz="2400" dirty="0">
                    <a:latin typeface="黑体" panose="02010609060101010101" pitchFamily="49" charset="-122"/>
                    <a:ea typeface="黑体" panose="02010609060101010101" pitchFamily="49" charset="-122"/>
                  </a:rPr>
                  <a:t>和动作</a:t>
                </a:r>
                <a14:m>
                  <m:oMath xmlns:m="http://schemas.openxmlformats.org/officeDocument/2006/math">
                    <m:r>
                      <a:rPr lang="en-US" altLang="zh-CN" sz="2400" i="1">
                        <a:latin typeface="Cambria Math" panose="02040503050406030204" pitchFamily="18" charset="0"/>
                      </a:rPr>
                      <m:t>𝑎</m:t>
                    </m:r>
                  </m:oMath>
                </a14:m>
                <a:r>
                  <a:rPr lang="zh-CN" altLang="zh-CN" sz="2400" dirty="0">
                    <a:latin typeface="黑体" panose="02010609060101010101" pitchFamily="49" charset="-122"/>
                    <a:ea typeface="黑体" panose="02010609060101010101" pitchFamily="49" charset="-122"/>
                  </a:rPr>
                  <a:t>确定的情况下转移到状态</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sup>
                    </m:sSup>
                  </m:oMath>
                </a14:m>
                <a:r>
                  <a:rPr lang="zh-CN" altLang="zh-CN" sz="2400" dirty="0">
                    <a:latin typeface="黑体" panose="02010609060101010101" pitchFamily="49" charset="-122"/>
                    <a:ea typeface="黑体" panose="02010609060101010101" pitchFamily="49" charset="-122"/>
                  </a:rPr>
                  <a:t>的概率，</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𝑎</m:t>
                        </m:r>
                      </m:e>
                      <m:sup>
                        <m:r>
                          <a:rPr lang="en-US" altLang="zh-CN" sz="2400">
                            <a:latin typeface="Cambria Math" panose="02040503050406030204" pitchFamily="18" charset="0"/>
                          </a:rPr>
                          <m:t>′</m:t>
                        </m:r>
                      </m:sup>
                    </m:sSup>
                  </m:oMath>
                </a14:m>
                <a:r>
                  <a:rPr lang="zh-CN" altLang="zh-CN" sz="2400" dirty="0">
                    <a:latin typeface="黑体" panose="02010609060101010101" pitchFamily="49" charset="-122"/>
                    <a:ea typeface="黑体" panose="02010609060101010101" pitchFamily="49" charset="-122"/>
                  </a:rPr>
                  <a:t>为根据状态</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sup>
                    </m:sSup>
                  </m:oMath>
                </a14:m>
                <a:r>
                  <a:rPr lang="zh-CN" altLang="zh-CN" sz="2400" dirty="0">
                    <a:latin typeface="黑体" panose="02010609060101010101" pitchFamily="49" charset="-122"/>
                    <a:ea typeface="黑体" panose="02010609060101010101" pitchFamily="49" charset="-122"/>
                  </a:rPr>
                  <a:t>选择的动作</a:t>
                </a:r>
                <a:endParaRPr lang="en-US" altLang="zh-CN" sz="2400" dirty="0" smtClean="0">
                  <a:latin typeface="+mn-ea"/>
                  <a:cs typeface="+mn-ea"/>
                </a:endParaRPr>
              </a:p>
              <a:p>
                <a:pPr lvl="1"/>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208"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最优值函数</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sym typeface="+mn-ea"/>
                  </a:rPr>
                  <a:t>通常称所有状态对应取值均为最大的值函数为</a:t>
                </a:r>
                <a:r>
                  <a:rPr lang="zh-CN" altLang="zh-CN" sz="2400" dirty="0" smtClean="0">
                    <a:solidFill>
                      <a:srgbClr val="0000FF"/>
                    </a:solidFill>
                    <a:latin typeface="黑体" panose="02010609060101010101" pitchFamily="49" charset="-122"/>
                    <a:ea typeface="黑体" panose="02010609060101010101" pitchFamily="49" charset="-122"/>
                    <a:sym typeface="+mn-ea"/>
                  </a:rPr>
                  <a:t>最优值函数</a:t>
                </a:r>
                <a:endParaRPr lang="en-US" altLang="zh-CN" sz="2400" dirty="0" smtClean="0">
                  <a:solidFill>
                    <a:srgbClr val="0000FF"/>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sym typeface="+mn-ea"/>
                  </a:rPr>
                  <a:t>最优状态值函数</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r>
                      <a:rPr lang="zh-CN" altLang="en-US" sz="2400">
                        <a:latin typeface="Cambria Math" panose="02040503050406030204" pitchFamily="18" charset="0"/>
                        <a:ea typeface="黑体" panose="02010609060101010101" pitchFamily="49" charset="-122"/>
                      </a:rPr>
                      <m:t>可</m:t>
                    </m:r>
                  </m:oMath>
                </a14:m>
                <a:r>
                  <a:rPr lang="zh-CN" altLang="zh-CN" sz="2400" dirty="0">
                    <a:latin typeface="黑体" panose="02010609060101010101" pitchFamily="49" charset="-122"/>
                    <a:ea typeface="黑体" panose="02010609060101010101" pitchFamily="49" charset="-122"/>
                    <a:sym typeface="+mn-ea"/>
                  </a:rPr>
                  <a:t>表示</a:t>
                </a:r>
                <a:r>
                  <a:rPr lang="zh-CN" altLang="zh-CN" sz="2400" dirty="0" smtClean="0">
                    <a:latin typeface="黑体" panose="02010609060101010101" pitchFamily="49" charset="-122"/>
                    <a:ea typeface="黑体" panose="02010609060101010101" pitchFamily="49" charset="-122"/>
                    <a:sym typeface="+mn-ea"/>
                  </a:rPr>
                  <a:t>为</a:t>
                </a:r>
                <a:r>
                  <a:rPr lang="zh-CN" altLang="en-US" sz="2400" dirty="0" smtClean="0">
                    <a:latin typeface="黑体" panose="02010609060101010101" pitchFamily="49" charset="-122"/>
                    <a:ea typeface="黑体" panose="02010609060101010101" pitchFamily="49" charset="-122"/>
                    <a:sym typeface="+mn-ea"/>
                  </a:rPr>
                  <a:t>：</a:t>
                </a:r>
                <a:r>
                  <a:rPr lang="zh-CN" altLang="zh-CN" sz="2400" dirty="0">
                    <a:solidFill>
                      <a:srgbClr val="FF0000"/>
                    </a:solidFill>
                    <a:ea typeface="黑体" panose="02010609060101010101" pitchFamily="49" charset="-122"/>
                    <a:sym typeface="+mn-ea"/>
                  </a:rPr>
                  <a:t> </a:t>
                </a:r>
                <a14:m>
                  <m:oMath xmlns:m="http://schemas.openxmlformats.org/officeDocument/2006/math">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e>
                    </m:d>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𝑚𝑎𝑥</m:t>
                        </m:r>
                      </m:e>
                      <m:sub>
                        <m:r>
                          <a:rPr lang="en-US" altLang="zh-CN" sz="2400" i="1">
                            <a:solidFill>
                              <a:srgbClr val="FF0000"/>
                            </a:solidFill>
                            <a:latin typeface="Cambria Math" panose="02040503050406030204" pitchFamily="18" charset="0"/>
                            <a:ea typeface="黑体" panose="02010609060101010101" pitchFamily="49" charset="-122"/>
                          </a:rPr>
                          <m:t>ℎ</m:t>
                        </m:r>
                      </m:sub>
                    </m:sSub>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e>
                    </m:d>
                  </m:oMath>
                </a14:m>
                <a:endParaRPr lang="en-US" altLang="zh-CN" sz="2400" dirty="0" smtClean="0">
                  <a:latin typeface="+mn-ea"/>
                  <a:cs typeface="+mn-ea"/>
                </a:endParaRPr>
              </a:p>
              <a:p>
                <a:pPr lvl="1"/>
                <a:r>
                  <a:rPr lang="zh-CN" altLang="en-US" sz="2400" dirty="0">
                    <a:latin typeface="黑体" panose="02010609060101010101" pitchFamily="49" charset="-122"/>
                    <a:ea typeface="黑体" panose="02010609060101010101" pitchFamily="49" charset="-122"/>
                    <a:sym typeface="+mn-ea"/>
                  </a:rPr>
                  <a:t>最优动作值函数可表示</a:t>
                </a:r>
                <a:r>
                  <a:rPr lang="zh-CN" altLang="en-US" sz="2400" dirty="0" smtClean="0">
                    <a:latin typeface="黑体" panose="02010609060101010101" pitchFamily="49" charset="-122"/>
                    <a:ea typeface="黑体" panose="02010609060101010101" pitchFamily="49" charset="-122"/>
                    <a:sym typeface="+mn-ea"/>
                  </a:rPr>
                  <a:t>为：</a:t>
                </a:r>
                <a:r>
                  <a:rPr lang="zh-CN" altLang="zh-CN" sz="2400" dirty="0">
                    <a:solidFill>
                      <a:srgbClr val="FF0000"/>
                    </a:solidFill>
                    <a:ea typeface="黑体" panose="02010609060101010101" pitchFamily="49" charset="-122"/>
                    <a:sym typeface="+mn-ea"/>
                  </a:rPr>
                  <a:t> </a:t>
                </a:r>
                <a14:m>
                  <m:oMath xmlns:m="http://schemas.openxmlformats.org/officeDocument/2006/math">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𝑚𝑎𝑥</m:t>
                        </m:r>
                      </m:e>
                      <m:sub>
                        <m:r>
                          <a:rPr lang="en-US" altLang="zh-CN" sz="2400" i="1">
                            <a:solidFill>
                              <a:srgbClr val="FF0000"/>
                            </a:solidFill>
                            <a:latin typeface="Cambria Math" panose="02040503050406030204" pitchFamily="18" charset="0"/>
                            <a:ea typeface="黑体" panose="02010609060101010101" pitchFamily="49" charset="-122"/>
                          </a:rPr>
                          <m:t>ℎ</m:t>
                        </m:r>
                      </m:sub>
                    </m:sSub>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oMath>
                </a14:m>
                <a:endParaRPr lang="en-US" altLang="zh-CN" sz="2400" dirty="0" smtClean="0">
                  <a:latin typeface="+mn-ea"/>
                  <a:cs typeface="+mn-ea"/>
                </a:endParaRPr>
              </a:p>
              <a:p>
                <a:pPr lvl="1"/>
                <a:r>
                  <a:rPr lang="zh-CN" altLang="zh-CN" sz="2400" dirty="0">
                    <a:latin typeface="黑体" panose="02010609060101010101" pitchFamily="49" charset="-122"/>
                    <a:ea typeface="黑体" panose="02010609060101010101" pitchFamily="49" charset="-122"/>
                  </a:rPr>
                  <a:t>状态值函数的上界为最优策略值函数。因此，无需考虑状态值函数，只需将最优动作值函数作优化目标即可确定最优策略。由此可将强化学习优化计算问题表示为下列</a:t>
                </a:r>
                <a:r>
                  <a:rPr lang="zh-CN" altLang="zh-CN" sz="2400" dirty="0" smtClean="0">
                    <a:latin typeface="黑体" panose="02010609060101010101" pitchFamily="49" charset="-122"/>
                    <a:ea typeface="黑体" panose="02010609060101010101" pitchFamily="49" charset="-122"/>
                  </a:rPr>
                  <a:t>形式</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rPr>
                  <a:t> </a:t>
                </a:r>
                <a14:m>
                  <m:oMath xmlns:m="http://schemas.openxmlformats.org/officeDocument/2006/math">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ℎ</m:t>
                        </m:r>
                      </m:e>
                      <m:sup>
                        <m:r>
                          <a:rPr lang="en-US" altLang="zh-CN" sz="2400">
                            <a:solidFill>
                              <a:srgbClr val="FF0000"/>
                            </a:solidFill>
                            <a:latin typeface="Cambria Math" panose="02040503050406030204" pitchFamily="18" charset="0"/>
                          </a:rPr>
                          <m:t>∗</m:t>
                        </m:r>
                      </m:sup>
                    </m:s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𝑎</m:t>
                        </m:r>
                      </m:e>
                      <m:e>
                        <m:r>
                          <a:rPr lang="en-US" altLang="zh-CN" sz="2400" i="1">
                            <a:solidFill>
                              <a:srgbClr val="FF0000"/>
                            </a:solidFill>
                            <a:latin typeface="Cambria Math" panose="02040503050406030204" pitchFamily="18" charset="0"/>
                          </a:rPr>
                          <m:t>𝑠</m:t>
                        </m:r>
                      </m:e>
                    </m:d>
                    <m:r>
                      <a:rPr lang="en-US" altLang="zh-CN" sz="2400">
                        <a:solidFill>
                          <a:srgbClr val="FF0000"/>
                        </a:solidFill>
                        <a:latin typeface="Cambria Math" panose="02040503050406030204" pitchFamily="18" charset="0"/>
                      </a:rPr>
                      <m:t>=</m:t>
                    </m:r>
                    <m:func>
                      <m:funcPr>
                        <m:ctrlPr>
                          <a:rPr lang="zh-CN" altLang="zh-CN" sz="2400" i="1">
                            <a:solidFill>
                              <a:srgbClr val="FF0000"/>
                            </a:solidFill>
                            <a:latin typeface="Cambria Math" panose="02040503050406030204"/>
                          </a:rPr>
                        </m:ctrlPr>
                      </m:funcPr>
                      <m:fName>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𝑎𝑟𝑔</m:t>
                            </m:r>
                          </m:e>
                          <m:sub>
                            <m:r>
                              <a:rPr lang="en-US" altLang="zh-CN" sz="2400" i="1">
                                <a:solidFill>
                                  <a:srgbClr val="FF0000"/>
                                </a:solidFill>
                                <a:latin typeface="Cambria Math" panose="02040503050406030204" pitchFamily="18" charset="0"/>
                              </a:rPr>
                              <m:t>ℎ</m:t>
                            </m:r>
                          </m:sub>
                        </m:sSub>
                      </m:fName>
                      <m:e>
                        <m:func>
                          <m:funcPr>
                            <m:ctrlPr>
                              <a:rPr lang="zh-CN" altLang="zh-CN" sz="2400" i="1">
                                <a:solidFill>
                                  <a:srgbClr val="FF0000"/>
                                </a:solidFill>
                                <a:latin typeface="Cambria Math" panose="02040503050406030204"/>
                              </a:rPr>
                            </m:ctrlPr>
                          </m:funcPr>
                          <m:fName>
                            <m:r>
                              <a:rPr lang="en-US" altLang="zh-CN" sz="2400" i="1">
                                <a:solidFill>
                                  <a:srgbClr val="FF0000"/>
                                </a:solidFill>
                                <a:latin typeface="Cambria Math" panose="02040503050406030204" pitchFamily="18" charset="0"/>
                              </a:rPr>
                              <m:t>𝑚𝑎𝑥</m:t>
                            </m:r>
                          </m:fName>
                          <m:e>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e>
                        </m:func>
                      </m:e>
                    </m:func>
                    <m:r>
                      <a:rPr lang="en-US" altLang="zh-CN" sz="2400">
                        <a:latin typeface="Cambria Math" panose="02040503050406030204" pitchFamily="18" charset="0"/>
                      </a:rPr>
                      <m:t> </m:t>
                    </m:r>
                  </m:oMath>
                </a14:m>
                <a:endParaRPr lang="en-US" altLang="zh-CN" sz="2400" dirty="0" smtClean="0">
                  <a:latin typeface="+mn-ea"/>
                  <a:cs typeface="+mn-ea"/>
                </a:endParaRPr>
              </a:p>
              <a:p>
                <a:pPr lvl="1"/>
                <a:r>
                  <a:rPr lang="zh-CN" altLang="zh-CN" sz="2400" dirty="0">
                    <a:latin typeface="黑体" panose="02010609060101010101" pitchFamily="49" charset="-122"/>
                    <a:ea typeface="黑体" panose="02010609060101010101" pitchFamily="49" charset="-122"/>
                  </a:rPr>
                  <a:t>上式表明，强化学习所采取的最优策略</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ℎ</m:t>
                        </m:r>
                      </m:e>
                      <m:sup>
                        <m:r>
                          <a:rPr lang="en-US" altLang="zh-CN" sz="2400">
                            <a:latin typeface="Cambria Math" panose="02040503050406030204" pitchFamily="18" charset="0"/>
                          </a:rPr>
                          <m:t>∗</m:t>
                        </m:r>
                      </m:sup>
                    </m:sSup>
                    <m:d>
                      <m:dPr>
                        <m:ctrlPr>
                          <a:rPr lang="zh-CN" altLang="zh-CN" sz="2400" i="1">
                            <a:latin typeface="Cambria Math" panose="02040503050406030204"/>
                          </a:rPr>
                        </m:ctrlPr>
                      </m:dPr>
                      <m:e>
                        <m:r>
                          <a:rPr lang="en-US" altLang="zh-CN" sz="2400" i="1">
                            <a:latin typeface="Cambria Math" panose="02040503050406030204" pitchFamily="18" charset="0"/>
                          </a:rPr>
                          <m:t>𝑎</m:t>
                        </m:r>
                      </m:e>
                      <m:e>
                        <m:r>
                          <a:rPr lang="en-US" altLang="zh-CN" sz="2400" i="1">
                            <a:latin typeface="Cambria Math" panose="02040503050406030204" pitchFamily="18" charset="0"/>
                          </a:rPr>
                          <m:t>𝑠</m:t>
                        </m:r>
                      </m:e>
                    </m:d>
                  </m:oMath>
                </a14:m>
                <a:r>
                  <a:rPr lang="zh-CN" altLang="zh-CN" sz="2400" dirty="0">
                    <a:latin typeface="黑体" panose="02010609060101010101" pitchFamily="49" charset="-122"/>
                    <a:ea typeface="黑体" panose="02010609060101010101" pitchFamily="49" charset="-122"/>
                  </a:rPr>
                  <a:t>为使得动作值函数取得最大值的策略。只需采用某种适当方式求函数</a:t>
                </a:r>
                <a14:m>
                  <m:oMath xmlns:m="http://schemas.openxmlformats.org/officeDocument/2006/math">
                    <m:sSub>
                      <m:sSubPr>
                        <m:ctrlPr>
                          <a:rPr lang="zh-CN" altLang="zh-CN" sz="2400" i="1">
                            <a:latin typeface="Cambria Math" panose="02040503050406030204"/>
                          </a:rPr>
                        </m:ctrlPr>
                      </m:sSubPr>
                      <m:e>
                        <m:r>
                          <a:rPr lang="en-US" altLang="zh-CN" sz="2400" i="1">
                            <a:latin typeface="Cambria Math" panose="02040503050406030204" pitchFamily="18" charset="0"/>
                          </a:rPr>
                          <m:t>𝑄</m:t>
                        </m:r>
                      </m:e>
                      <m:sub>
                        <m:r>
                          <a:rPr lang="en-US" altLang="zh-CN" sz="2400" i="1">
                            <a:latin typeface="Cambria Math" panose="02040503050406030204" pitchFamily="18" charset="0"/>
                          </a:rPr>
                          <m:t>ℎ</m:t>
                        </m:r>
                      </m:sub>
                    </m:sSub>
                    <m:d>
                      <m:dPr>
                        <m:ctrlPr>
                          <a:rPr lang="zh-CN" altLang="zh-CN" sz="2400" i="1">
                            <a:latin typeface="Cambria Math" panose="02040503050406030204"/>
                          </a:rPr>
                        </m:ctrlPr>
                      </m:dPr>
                      <m:e>
                        <m:r>
                          <a:rPr lang="en-US" altLang="zh-CN" sz="2400" i="1">
                            <a:latin typeface="Cambria Math" panose="02040503050406030204" pitchFamily="18" charset="0"/>
                          </a:rPr>
                          <m:t>𝑠</m:t>
                        </m:r>
                        <m:r>
                          <a:rPr lang="en-US" altLang="zh-CN" sz="2400">
                            <a:latin typeface="Cambria Math" panose="02040503050406030204" pitchFamily="18" charset="0"/>
                          </a:rPr>
                          <m:t>,</m:t>
                        </m:r>
                        <m:r>
                          <a:rPr lang="en-US" altLang="zh-CN" sz="2400" i="1">
                            <a:latin typeface="Cambria Math" panose="02040503050406030204" pitchFamily="18" charset="0"/>
                          </a:rPr>
                          <m:t>𝑎</m:t>
                        </m:r>
                      </m:e>
                    </m:d>
                  </m:oMath>
                </a14:m>
                <a:r>
                  <a:rPr lang="zh-CN" altLang="zh-CN" sz="2400" dirty="0">
                    <a:latin typeface="黑体" panose="02010609060101010101" pitchFamily="49" charset="-122"/>
                    <a:ea typeface="黑体" panose="02010609060101010101" pitchFamily="49" charset="-122"/>
                  </a:rPr>
                  <a:t>最大值，就可得到所求的最优策略</a:t>
                </a:r>
                <a14:m>
                  <m:oMath xmlns:m="http://schemas.openxmlformats.org/officeDocument/2006/math">
                    <m:sSup>
                      <m:sSupPr>
                        <m:ctrlPr>
                          <a:rPr lang="zh-CN" altLang="zh-CN" sz="2400" i="1">
                            <a:latin typeface="Cambria Math" panose="02040503050406030204"/>
                          </a:rPr>
                        </m:ctrlPr>
                      </m:sSupPr>
                      <m:e>
                        <m:r>
                          <a:rPr lang="en-US" altLang="zh-CN" sz="2400" i="1">
                            <a:latin typeface="Cambria Math" panose="02040503050406030204" pitchFamily="18" charset="0"/>
                          </a:rPr>
                          <m:t>ℎ</m:t>
                        </m:r>
                      </m:e>
                      <m:sup>
                        <m:r>
                          <a:rPr lang="en-US" altLang="zh-CN" sz="2400">
                            <a:latin typeface="Cambria Math" panose="02040503050406030204" pitchFamily="18" charset="0"/>
                          </a:rPr>
                          <m:t>∗</m:t>
                        </m:r>
                      </m:sup>
                    </m:sSup>
                    <m:d>
                      <m:dPr>
                        <m:ctrlPr>
                          <a:rPr lang="zh-CN" altLang="zh-CN" sz="2400" i="1">
                            <a:latin typeface="Cambria Math" panose="02040503050406030204"/>
                          </a:rPr>
                        </m:ctrlPr>
                      </m:dPr>
                      <m:e>
                        <m:r>
                          <a:rPr lang="en-US" altLang="zh-CN" sz="2400" i="1">
                            <a:latin typeface="Cambria Math" panose="02040503050406030204" pitchFamily="18" charset="0"/>
                          </a:rPr>
                          <m:t>𝑎</m:t>
                        </m:r>
                      </m:e>
                      <m:e>
                        <m:r>
                          <a:rPr lang="en-US" altLang="zh-CN" sz="2400" i="1">
                            <a:latin typeface="Cambria Math" panose="02040503050406030204" pitchFamily="18" charset="0"/>
                          </a:rPr>
                          <m:t>𝑠</m:t>
                        </m:r>
                      </m:e>
                    </m:d>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例：</a:t>
            </a:r>
            <a:r>
              <a:rPr lang="zh-CN" altLang="zh-CN" sz="2800" dirty="0">
                <a:latin typeface="黑体" panose="02010609060101010101" pitchFamily="49" charset="-122"/>
                <a:ea typeface="黑体" panose="02010609060101010101" pitchFamily="49" charset="-122"/>
              </a:rPr>
              <a:t>如</a:t>
            </a:r>
            <a:r>
              <a:rPr lang="zh-CN" altLang="en-US" sz="2800" dirty="0">
                <a:latin typeface="黑体" panose="02010609060101010101" pitchFamily="49" charset="-122"/>
                <a:ea typeface="黑体" panose="02010609060101010101" pitchFamily="49" charset="-122"/>
              </a:rPr>
              <a:t>下左图</a:t>
            </a:r>
            <a:r>
              <a:rPr lang="zh-CN" altLang="zh-CN" sz="2800" dirty="0">
                <a:latin typeface="黑体" panose="02010609060101010101" pitchFamily="49" charset="-122"/>
                <a:ea typeface="黑体" panose="02010609060101010101" pitchFamily="49" charset="-122"/>
              </a:rPr>
              <a:t>所示棋盘，智能体从左下角的“开始”位置出发，到达“终点”位置则任务结束。智能体到达终点时给予反馈值</a:t>
            </a:r>
            <a:r>
              <a:rPr lang="en-US" altLang="zh-CN" sz="2800" dirty="0">
                <a:latin typeface="黑体" panose="02010609060101010101" pitchFamily="49" charset="-122"/>
                <a:ea typeface="黑体" panose="02010609060101010101" pitchFamily="49" charset="-122"/>
              </a:rPr>
              <a:t>100</a:t>
            </a:r>
            <a:r>
              <a:rPr lang="zh-CN" altLang="zh-CN" sz="2800" dirty="0">
                <a:latin typeface="黑体" panose="02010609060101010101" pitchFamily="49" charset="-122"/>
                <a:ea typeface="黑体" panose="02010609060101010101" pitchFamily="49" charset="-122"/>
              </a:rPr>
              <a:t>，其他动作给予的反馈值为</a:t>
            </a:r>
            <a:r>
              <a:rPr lang="en-US" altLang="zh-CN" sz="2800" dirty="0">
                <a:latin typeface="黑体" panose="02010609060101010101" pitchFamily="49" charset="-122"/>
                <a:ea typeface="黑体" panose="02010609060101010101" pitchFamily="49" charset="-122"/>
              </a:rPr>
              <a:t>0</a:t>
            </a:r>
            <a:r>
              <a:rPr lang="zh-CN" altLang="zh-CN" sz="2800" dirty="0">
                <a:latin typeface="黑体" panose="02010609060101010101" pitchFamily="49" charset="-122"/>
                <a:ea typeface="黑体" panose="02010609060101010101" pitchFamily="49" charset="-122"/>
              </a:rPr>
              <a:t>，折扣因子为</a:t>
            </a:r>
            <a:r>
              <a:rPr lang="en-US" altLang="zh-CN" sz="2800" dirty="0">
                <a:latin typeface="黑体" panose="02010609060101010101" pitchFamily="49" charset="-122"/>
                <a:ea typeface="黑体" panose="02010609060101010101" pitchFamily="49" charset="-122"/>
              </a:rPr>
              <a:t>0.9</a:t>
            </a:r>
            <a:r>
              <a:rPr lang="zh-CN" altLang="zh-CN" sz="2800" dirty="0">
                <a:latin typeface="黑体" panose="02010609060101010101" pitchFamily="49" charset="-122"/>
                <a:ea typeface="黑体" panose="02010609060101010101" pitchFamily="49" charset="-122"/>
              </a:rPr>
              <a:t>。若采用如右图所示的策略选择动作，试求智能体位于“开始”位置时的状态值函数和动作值函数</a:t>
            </a:r>
            <a:r>
              <a:rPr lang="zh-CN" altLang="zh-CN" sz="2800" dirty="0" smtClean="0">
                <a:latin typeface="黑体" panose="02010609060101010101" pitchFamily="49" charset="-122"/>
                <a:ea typeface="黑体" panose="02010609060101010101" pitchFamily="49" charset="-122"/>
              </a:rPr>
              <a:t>取值</a:t>
            </a:r>
            <a:endParaRPr lang="en-US" altLang="zh-CN" sz="2800" b="1" dirty="0">
              <a:solidFill>
                <a:prstClr val="black"/>
              </a:solidFill>
              <a:latin typeface="黑体" panose="02010609060101010101" pitchFamily="49" charset="-122"/>
              <a:ea typeface="黑体" panose="02010609060101010101" pitchFamily="49" charset="-122"/>
            </a:endParaRPr>
          </a:p>
        </p:txBody>
      </p:sp>
      <p:pic>
        <p:nvPicPr>
          <p:cNvPr id="4" name="图片 3"/>
          <p:cNvPicPr/>
          <p:nvPr/>
        </p:nvPicPr>
        <p:blipFill>
          <a:blip r:embed="rId1"/>
          <a:stretch>
            <a:fillRect/>
          </a:stretch>
        </p:blipFill>
        <p:spPr>
          <a:xfrm>
            <a:off x="1538605" y="4102735"/>
            <a:ext cx="2602230" cy="1998345"/>
          </a:xfrm>
          <a:prstGeom prst="rect">
            <a:avLst/>
          </a:prstGeom>
        </p:spPr>
      </p:pic>
      <p:pic>
        <p:nvPicPr>
          <p:cNvPr id="5" name="图片 4"/>
          <p:cNvPicPr/>
          <p:nvPr/>
        </p:nvPicPr>
        <p:blipFill>
          <a:blip r:embed="rId2"/>
          <a:stretch>
            <a:fillRect/>
          </a:stretch>
        </p:blipFill>
        <p:spPr>
          <a:xfrm>
            <a:off x="4932045" y="4072890"/>
            <a:ext cx="3009900" cy="2099945"/>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smtClean="0">
                    <a:latin typeface="黑体" panose="02010609060101010101" pitchFamily="49" charset="-122"/>
                    <a:ea typeface="黑体" panose="02010609060101010101" pitchFamily="49" charset="-122"/>
                  </a:rPr>
                  <a:t>记</a:t>
                </a:r>
                <a:r>
                  <a:rPr lang="zh-CN" altLang="zh-CN" sz="2400" dirty="0">
                    <a:latin typeface="黑体" panose="02010609060101010101" pitchFamily="49" charset="-122"/>
                    <a:ea typeface="黑体" panose="02010609060101010101" pitchFamily="49" charset="-122"/>
                  </a:rPr>
                  <a:t>第</a:t>
                </a:r>
                <a:r>
                  <a:rPr lang="en-US" altLang="zh-CN" sz="2400" i="1" dirty="0">
                    <a:latin typeface="Times New Roman" panose="02020603050405020304" charset="0"/>
                    <a:ea typeface="黑体" panose="02010609060101010101" pitchFamily="49" charset="-122"/>
                    <a:cs typeface="Times New Roman" panose="02020603050405020304" charset="0"/>
                  </a:rPr>
                  <a:t>i</a:t>
                </a:r>
                <a:r>
                  <a:rPr lang="zh-CN" altLang="zh-CN" sz="2400" dirty="0">
                    <a:latin typeface="黑体" panose="02010609060101010101" pitchFamily="49" charset="-122"/>
                    <a:ea typeface="黑体" panose="02010609060101010101" pitchFamily="49" charset="-122"/>
                  </a:rPr>
                  <a:t>行第</a:t>
                </a:r>
                <a:r>
                  <a:rPr lang="en-US" altLang="zh-CN" sz="2400" i="1" dirty="0">
                    <a:latin typeface="Times New Roman" panose="02020603050405020304" charset="0"/>
                    <a:ea typeface="黑体" panose="02010609060101010101" pitchFamily="49" charset="-122"/>
                    <a:cs typeface="Times New Roman" panose="02020603050405020304" charset="0"/>
                  </a:rPr>
                  <a:t>j</a:t>
                </a:r>
                <a:r>
                  <a:rPr lang="zh-CN" altLang="zh-CN" sz="2400" dirty="0">
                    <a:latin typeface="黑体" panose="02010609060101010101" pitchFamily="49" charset="-122"/>
                    <a:ea typeface="黑体" panose="02010609060101010101" pitchFamily="49" charset="-122"/>
                  </a:rPr>
                  <a:t>列的棋盘状态为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𝑖𝑗</m:t>
                        </m:r>
                      </m:sub>
                    </m:sSub>
                  </m:oMath>
                </a14:m>
                <a:r>
                  <a:rPr lang="zh-CN" altLang="zh-CN" sz="2400" dirty="0">
                    <a:latin typeface="黑体" panose="02010609060101010101" pitchFamily="49" charset="-122"/>
                    <a:ea typeface="黑体" panose="02010609060101010101" pitchFamily="49" charset="-122"/>
                  </a:rPr>
                  <a:t>，且为便于表述记状态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𝑖𝑗</m:t>
                        </m:r>
                      </m:sub>
                    </m:sSub>
                  </m:oMath>
                </a14:m>
                <a:r>
                  <a:rPr lang="zh-CN" altLang="zh-CN" sz="2400" dirty="0">
                    <a:latin typeface="黑体" panose="02010609060101010101" pitchFamily="49" charset="-122"/>
                    <a:ea typeface="黑体" panose="02010609060101010101" pitchFamily="49" charset="-122"/>
                  </a:rPr>
                  <a:t>所对应动作为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𝑖𝑗</m:t>
                        </m:r>
                      </m:sub>
                    </m:sSub>
                  </m:oMath>
                </a14:m>
                <a:r>
                  <a:rPr lang="zh-CN" altLang="zh-CN" sz="2400" dirty="0">
                    <a:latin typeface="黑体" panose="02010609060101010101" pitchFamily="49" charset="-122"/>
                    <a:ea typeface="黑体" panose="02010609060101010101" pitchFamily="49" charset="-122"/>
                  </a:rPr>
                  <a:t>，则存在唯一确定的状态转移</a:t>
                </a:r>
                <a:r>
                  <a:rPr lang="zh-CN" altLang="zh-CN" sz="2400" dirty="0" smtClean="0">
                    <a:latin typeface="黑体" panose="02010609060101010101" pitchFamily="49" charset="-122"/>
                    <a:ea typeface="黑体" panose="02010609060101010101" pitchFamily="49" charset="-122"/>
                  </a:rPr>
                  <a:t>序列</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22</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13</m:t>
                        </m:r>
                      </m:sub>
                    </m:sSub>
                  </m:oMath>
                </a14:m>
                <a:endParaRPr lang="zh-CN"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首先考察状态值函数。由状态值函数的贝尔曼方程可知，若想求解</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21</m:t>
                            </m:r>
                          </m:sub>
                        </m:sSub>
                      </m:e>
                    </m:d>
                  </m:oMath>
                </a14:m>
                <a:r>
                  <a:rPr lang="zh-CN" altLang="zh-CN" sz="2400" dirty="0">
                    <a:latin typeface="黑体" panose="02010609060101010101" pitchFamily="49" charset="-122"/>
                    <a:ea typeface="黑体" panose="02010609060101010101" pitchFamily="49" charset="-122"/>
                  </a:rPr>
                  <a:t>，还需确定</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22</m:t>
                            </m:r>
                          </m:sub>
                        </m:sSub>
                      </m:e>
                    </m:d>
                  </m:oMath>
                </a14:m>
                <a:r>
                  <a:rPr lang="zh-CN" altLang="zh-CN" sz="2400" dirty="0">
                    <a:latin typeface="黑体" panose="02010609060101010101" pitchFamily="49" charset="-122"/>
                    <a:ea typeface="黑体" panose="02010609060101010101" pitchFamily="49" charset="-122"/>
                  </a:rPr>
                  <a:t>和</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23</m:t>
                            </m:r>
                          </m:sub>
                        </m:sSub>
                      </m:e>
                    </m:d>
                  </m:oMath>
                </a14:m>
                <a:r>
                  <a:rPr lang="zh-CN" altLang="zh-CN" sz="2400" dirty="0">
                    <a:latin typeface="黑体" panose="02010609060101010101" pitchFamily="49" charset="-122"/>
                    <a:ea typeface="黑体" panose="02010609060101010101" pitchFamily="49" charset="-122"/>
                  </a:rPr>
                  <a:t>的值。由于从状态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23</m:t>
                        </m:r>
                      </m:sub>
                    </m:sSub>
                  </m:oMath>
                </a14:m>
                <a:r>
                  <a:rPr lang="zh-CN" altLang="zh-CN" sz="2400" dirty="0">
                    <a:latin typeface="黑体" panose="02010609060101010101" pitchFamily="49" charset="-122"/>
                    <a:ea typeface="黑体" panose="02010609060101010101" pitchFamily="49" charset="-122"/>
                  </a:rPr>
                  <a:t>转移到状态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13</m:t>
                        </m:r>
                      </m:sub>
                    </m:sSub>
                  </m:oMath>
                </a14:m>
                <a:r>
                  <a:rPr lang="zh-CN" altLang="zh-CN" sz="2400" dirty="0">
                    <a:latin typeface="黑体" panose="02010609060101010101" pitchFamily="49" charset="-122"/>
                    <a:ea typeface="黑体" panose="02010609060101010101" pitchFamily="49" charset="-122"/>
                  </a:rPr>
                  <a:t>后该马尔可夫决策过程结束，故</a:t>
                </a:r>
                <a:r>
                  <a:rPr lang="zh-CN" altLang="zh-CN" sz="2400" dirty="0" smtClean="0">
                    <a:latin typeface="黑体" panose="02010609060101010101" pitchFamily="49" charset="-122"/>
                    <a:ea typeface="黑体" panose="02010609060101010101" pitchFamily="49" charset="-122"/>
                  </a:rPr>
                  <a:t>有</a:t>
                </a:r>
                <a:r>
                  <a:rPr lang="zh-CN" altLang="en-US" sz="2400" dirty="0" smtClean="0">
                    <a:latin typeface="黑体" panose="02010609060101010101" pitchFamily="49" charset="-122"/>
                    <a:ea typeface="黑体" panose="02010609060101010101" pitchFamily="49" charset="-122"/>
                  </a:rPr>
                  <a:t>：</a:t>
                </a:r>
                <a:r>
                  <a:rPr lang="zh-CN" altLang="zh-CN" sz="2400" dirty="0">
                    <a:ea typeface="黑体" panose="02010609060101010101" pitchFamily="49" charset="-122"/>
                  </a:rPr>
                  <a:t> </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23</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23</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100</m:t>
                    </m:r>
                  </m:oMath>
                </a14:m>
                <a:endParaRPr lang="en-US" altLang="zh-CN" sz="2400" b="1" dirty="0">
                  <a:solidFill>
                    <a:prstClr val="black"/>
                  </a:solidFill>
                  <a:latin typeface="黑体" panose="02010609060101010101" pitchFamily="49" charset="-122"/>
                  <a:ea typeface="黑体" panose="02010609060101010101" pitchFamily="49" charset="-122"/>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3" name="图片 2"/>
          <p:cNvPicPr/>
          <p:nvPr/>
        </p:nvPicPr>
        <p:blipFill>
          <a:blip r:embed="rId2"/>
          <a:stretch>
            <a:fillRect/>
          </a:stretch>
        </p:blipFill>
        <p:spPr>
          <a:xfrm>
            <a:off x="1538605" y="4246245"/>
            <a:ext cx="2602230" cy="1998345"/>
          </a:xfrm>
          <a:prstGeom prst="rect">
            <a:avLst/>
          </a:prstGeom>
        </p:spPr>
      </p:pic>
      <p:pic>
        <p:nvPicPr>
          <p:cNvPr id="6" name="图片 5"/>
          <p:cNvPicPr/>
          <p:nvPr/>
        </p:nvPicPr>
        <p:blipFill>
          <a:blip r:embed="rId3"/>
          <a:stretch>
            <a:fillRect/>
          </a:stretch>
        </p:blipFill>
        <p:spPr>
          <a:xfrm>
            <a:off x="4932045" y="4216400"/>
            <a:ext cx="3009900" cy="2099945"/>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14:m>
                  <m:oMath xmlns:m="http://schemas.openxmlformats.org/officeDocument/2006/math">
                    <m:sSub>
                      <m:sSubPr>
                        <m:ctrlPr>
                          <a:rPr lang="zh-CN" altLang="zh-CN" sz="2400" i="1" smtClean="0">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22</m:t>
                            </m:r>
                          </m:sub>
                        </m:sSub>
                      </m:e>
                    </m:d>
                  </m:oMath>
                </a14:m>
                <a:r>
                  <a:rPr lang="zh-CN" altLang="zh-CN" sz="2400" dirty="0">
                    <a:latin typeface="黑体" panose="02010609060101010101" pitchFamily="49" charset="-122"/>
                    <a:ea typeface="黑体" panose="02010609060101010101" pitchFamily="49" charset="-122"/>
                  </a:rPr>
                  <a:t>可通过</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23</m:t>
                            </m:r>
                          </m:sub>
                        </m:sSub>
                      </m:e>
                    </m:d>
                  </m:oMath>
                </a14:m>
                <a:r>
                  <a:rPr lang="zh-CN" altLang="zh-CN" sz="2400" dirty="0">
                    <a:latin typeface="黑体" panose="02010609060101010101" pitchFamily="49" charset="-122"/>
                    <a:ea typeface="黑体" panose="02010609060101010101" pitchFamily="49" charset="-122"/>
                  </a:rPr>
                  <a:t>和折扣因子</a:t>
                </a:r>
                <a:r>
                  <a:rPr lang="zh-CN" altLang="zh-CN" sz="2400" dirty="0" smtClean="0">
                    <a:latin typeface="黑体" panose="02010609060101010101" pitchFamily="49" charset="-122"/>
                    <a:ea typeface="黑体" panose="02010609060101010101" pitchFamily="49" charset="-122"/>
                  </a:rPr>
                  <a:t>确定</a:t>
                </a:r>
                <a:r>
                  <a:rPr lang="zh-CN" altLang="en-US" sz="2400" dirty="0" smtClean="0">
                    <a:latin typeface="黑体" panose="02010609060101010101" pitchFamily="49" charset="-122"/>
                    <a:ea typeface="黑体" panose="02010609060101010101" pitchFamily="49" charset="-122"/>
                  </a:rPr>
                  <a:t>：</a:t>
                </a:r>
                <a:r>
                  <a:rPr lang="zh-CN" altLang="zh-CN" sz="2400" dirty="0">
                    <a:ea typeface="黑体" panose="02010609060101010101" pitchFamily="49" charset="-122"/>
                  </a:rPr>
                  <a:t> </a:t>
                </a:r>
                <a:endParaRPr lang="en-US" altLang="zh-CN" sz="2400" dirty="0" smtClean="0">
                  <a:ea typeface="黑体" panose="02010609060101010101" pitchFamily="49" charset="-122"/>
                </a:endParaRPr>
              </a:p>
              <a:p>
                <a:pPr marL="0" indent="0">
                  <a:buNone/>
                </a:pPr>
                <a14:m>
                  <m:oMathPara xmlns:m="http://schemas.openxmlformats.org/officeDocument/2006/math">
                    <m:oMathParaPr>
                      <m:jc m:val="centerGroup"/>
                    </m:oMathParaPr>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22</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22</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22</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𝛾</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23</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90</m:t>
                      </m:r>
                    </m:oMath>
                  </m:oMathPara>
                </a14:m>
                <a:endParaRPr lang="en-US" altLang="zh-CN" sz="2400" i="1" dirty="0" smtClean="0">
                  <a:latin typeface="Cambria Math" panose="02040503050406030204" pitchFamily="18" charset="0"/>
                  <a:ea typeface="黑体" panose="02010609060101010101" pitchFamily="49" charset="-122"/>
                </a:endParaRPr>
              </a:p>
              <a:p>
                <a:pPr marL="0" indent="0">
                  <a:buNone/>
                </a:pPr>
                <a14:m>
                  <m:oMathPara xmlns:m="http://schemas.openxmlformats.org/officeDocument/2006/math">
                    <m:oMathParaPr>
                      <m:jc m:val="centerGroup"/>
                    </m:oMathParaPr>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𝛾</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22</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81</m:t>
                      </m:r>
                    </m:oMath>
                  </m:oMathPara>
                </a14:m>
                <a:endParaRPr lang="en-US" altLang="zh-CN" sz="2400" dirty="0" smtClean="0">
                  <a:latin typeface="黑体" panose="02010609060101010101" pitchFamily="49" charset="-122"/>
                  <a:ea typeface="黑体" panose="02010609060101010101" pitchFamily="49" charset="-122"/>
                </a:endParaRPr>
              </a:p>
              <a:p>
                <a:pPr>
                  <a:buNone/>
                </a:pPr>
                <a:r>
                  <a:rPr lang="zh-CN" altLang="zh-CN" sz="2400" dirty="0">
                    <a:latin typeface="黑体" panose="02010609060101010101" pitchFamily="49" charset="-122"/>
                    <a:ea typeface="黑体" panose="02010609060101010101" pitchFamily="49" charset="-122"/>
                  </a:rPr>
                  <a:t>再考察动作值函数。可根据右图所示策略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oMath>
                </a14:m>
                <a:r>
                  <a:rPr lang="zh-CN" altLang="zh-CN" sz="2400" dirty="0">
                    <a:latin typeface="黑体" panose="02010609060101010101" pitchFamily="49" charset="-122"/>
                    <a:ea typeface="黑体" panose="02010609060101010101" pitchFamily="49" charset="-122"/>
                  </a:rPr>
                  <a:t>和状态转移分布，由动作值函数的贝尔曼方程</a:t>
                </a:r>
                <a:r>
                  <a:rPr lang="zh-CN" altLang="zh-CN" sz="2400" dirty="0" smtClean="0">
                    <a:latin typeface="黑体" panose="02010609060101010101" pitchFamily="49" charset="-122"/>
                    <a:ea typeface="黑体" panose="02010609060101010101" pitchFamily="49" charset="-122"/>
                  </a:rPr>
                  <a:t>有</a:t>
                </a:r>
                <a:r>
                  <a:rPr lang="zh-CN" altLang="en-US" sz="2400" dirty="0" smtClean="0">
                    <a:latin typeface="黑体" panose="02010609060101010101" pitchFamily="49" charset="-122"/>
                    <a:ea typeface="黑体" panose="02010609060101010101" pitchFamily="49" charset="-122"/>
                  </a:rPr>
                  <a:t>：</a:t>
                </a:r>
                <a:r>
                  <a:rPr lang="zh-CN" altLang="zh-CN" sz="2400" dirty="0">
                    <a:ea typeface="黑体" panose="02010609060101010101" pitchFamily="49" charset="-122"/>
                  </a:rPr>
                  <a:t> </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𝛾</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22</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22</m:t>
                            </m:r>
                          </m:sub>
                        </m:sSub>
                      </m:e>
                    </m:d>
                  </m:oMath>
                </a14:m>
                <a:endParaRPr lang="zh-CN" altLang="zh-CN" sz="2400" dirty="0">
                  <a:latin typeface="黑体" panose="02010609060101010101" pitchFamily="49" charset="-122"/>
                  <a:ea typeface="黑体" panose="02010609060101010101" pitchFamily="49" charset="-122"/>
                </a:endParaRPr>
              </a:p>
              <a:p>
                <a:pPr>
                  <a:buNone/>
                </a:pPr>
                <a14:m>
                  <m:oMathPara xmlns:m="http://schemas.openxmlformats.org/officeDocument/2006/math">
                    <m:oMathParaPr>
                      <m:jc m:val="center"/>
                    </m:oMathParaPr>
                    <m:oMath xmlns:m="http://schemas.openxmlformats.org/officeDocument/2006/math">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𝛾</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22</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22</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𝛾</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23</m:t>
                                  </m:r>
                                </m:sub>
                              </m:sSub>
                            </m:e>
                          </m:d>
                        </m:e>
                      </m:d>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21</m:t>
                              </m:r>
                            </m:sub>
                          </m:sSub>
                        </m:e>
                      </m:d>
                    </m:oMath>
                  </m:oMathPara>
                </a14:m>
                <a:endParaRPr lang="en-US" altLang="zh-CN" sz="2400" b="1" dirty="0">
                  <a:solidFill>
                    <a:prstClr val="black"/>
                  </a:solidFill>
                  <a:latin typeface="黑体" panose="02010609060101010101" pitchFamily="49" charset="-122"/>
                  <a:ea typeface="黑体" panose="02010609060101010101" pitchFamily="49" charset="-122"/>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3" name="图片 2"/>
          <p:cNvPicPr/>
          <p:nvPr/>
        </p:nvPicPr>
        <p:blipFill>
          <a:blip r:embed="rId2"/>
          <a:stretch>
            <a:fillRect/>
          </a:stretch>
        </p:blipFill>
        <p:spPr>
          <a:xfrm>
            <a:off x="1538605" y="4246245"/>
            <a:ext cx="2602230" cy="1998345"/>
          </a:xfrm>
          <a:prstGeom prst="rect">
            <a:avLst/>
          </a:prstGeom>
        </p:spPr>
      </p:pic>
      <p:pic>
        <p:nvPicPr>
          <p:cNvPr id="6" name="图片 5"/>
          <p:cNvPicPr/>
          <p:nvPr/>
        </p:nvPicPr>
        <p:blipFill>
          <a:blip r:embed="rId3"/>
          <a:stretch>
            <a:fillRect/>
          </a:stretch>
        </p:blipFill>
        <p:spPr>
          <a:xfrm>
            <a:off x="4932045" y="4216400"/>
            <a:ext cx="3009900" cy="2099945"/>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强化学习计算方式</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强化学习的目标是获得</a:t>
                </a:r>
                <a:r>
                  <a:rPr lang="zh-CN" altLang="zh-CN" sz="2400" dirty="0">
                    <a:solidFill>
                      <a:srgbClr val="0000FF"/>
                    </a:solidFill>
                    <a:latin typeface="黑体" panose="02010609060101010101" pitchFamily="49" charset="-122"/>
                    <a:ea typeface="黑体" panose="02010609060101010101" pitchFamily="49" charset="-122"/>
                  </a:rPr>
                  <a:t>最优策略</a:t>
                </a:r>
                <a14:m>
                  <m:oMath xmlns:m="http://schemas.openxmlformats.org/officeDocument/2006/math">
                    <m:sSup>
                      <m:sSupPr>
                        <m:ctrlPr>
                          <a:rPr lang="zh-CN" altLang="zh-CN" sz="2400" i="1">
                            <a:solidFill>
                              <a:srgbClr val="0000FF"/>
                            </a:solidFill>
                            <a:latin typeface="Cambria Math" panose="02040503050406030204"/>
                            <a:ea typeface="黑体" panose="02010609060101010101" pitchFamily="49" charset="-122"/>
                          </a:rPr>
                        </m:ctrlPr>
                      </m:sSupPr>
                      <m:e>
                        <m:r>
                          <a:rPr lang="en-US" altLang="zh-CN" sz="2400" i="1">
                            <a:solidFill>
                              <a:srgbClr val="0000FF"/>
                            </a:solidFill>
                            <a:latin typeface="Cambria Math" panose="02040503050406030204" pitchFamily="18" charset="0"/>
                            <a:ea typeface="黑体" panose="02010609060101010101" pitchFamily="49" charset="-122"/>
                          </a:rPr>
                          <m:t>ℎ</m:t>
                        </m:r>
                      </m:e>
                      <m:sup>
                        <m:r>
                          <a:rPr lang="en-US" altLang="zh-CN" sz="2400">
                            <a:solidFill>
                              <a:srgbClr val="0000FF"/>
                            </a:solidFill>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，即与值函数最大取值所对应的一组决策</a:t>
                </a:r>
                <a:r>
                  <a:rPr lang="zh-CN" altLang="zh-CN" sz="2400" dirty="0" smtClean="0">
                    <a:latin typeface="黑体" panose="02010609060101010101" pitchFamily="49" charset="-122"/>
                    <a:ea typeface="黑体" panose="02010609060101010101" pitchFamily="49" charset="-122"/>
                  </a:rPr>
                  <a:t>序列</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p>
                      <m:sSupPr>
                        <m:ctrlPr>
                          <a:rPr lang="zh-CN" altLang="zh-CN" sz="2400" i="1">
                            <a:solidFill>
                              <a:srgbClr val="FF0000"/>
                            </a:solidFill>
                            <a:latin typeface="Cambria Math" panose="02040503050406030204"/>
                            <a:ea typeface="黑体" panose="02010609060101010101" pitchFamily="49" charset="-122"/>
                          </a:rPr>
                        </m:ctrlPr>
                      </m:sSupPr>
                      <m:e>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𝑎</m:t>
                            </m:r>
                          </m:e>
                          <m:sub>
                            <m:r>
                              <a:rPr lang="en-US" altLang="zh-CN" sz="2400" i="1">
                                <a:solidFill>
                                  <a:srgbClr val="FF0000"/>
                                </a:solidFill>
                                <a:latin typeface="Cambria Math" panose="02040503050406030204" pitchFamily="18" charset="0"/>
                                <a:ea typeface="黑体" panose="02010609060101010101" pitchFamily="49" charset="-122"/>
                              </a:rPr>
                              <m:t>0</m:t>
                            </m:r>
                          </m:sub>
                        </m:sSub>
                      </m:e>
                      <m:sup>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𝑎</m:t>
                            </m:r>
                          </m:e>
                          <m:sub>
                            <m:r>
                              <a:rPr lang="en-US" altLang="zh-CN" sz="2400" i="1">
                                <a:solidFill>
                                  <a:srgbClr val="FF0000"/>
                                </a:solidFill>
                                <a:latin typeface="Cambria Math" panose="02040503050406030204" pitchFamily="18" charset="0"/>
                                <a:ea typeface="黑体" panose="02010609060101010101" pitchFamily="49" charset="-122"/>
                              </a:rPr>
                              <m:t>1</m:t>
                            </m:r>
                          </m:sub>
                        </m:sSub>
                      </m:e>
                      <m:sup>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𝑎</m:t>
                            </m:r>
                          </m:e>
                          <m:sub>
                            <m:r>
                              <a:rPr lang="en-US" altLang="zh-CN" sz="2400" i="1">
                                <a:solidFill>
                                  <a:srgbClr val="FF0000"/>
                                </a:solidFill>
                                <a:latin typeface="Cambria Math" panose="02040503050406030204" pitchFamily="18" charset="0"/>
                                <a:ea typeface="黑体" panose="02010609060101010101" pitchFamily="49" charset="-122"/>
                              </a:rPr>
                              <m:t>𝑇</m:t>
                            </m:r>
                          </m:sub>
                        </m:sSub>
                      </m:e>
                      <m:sup>
                        <m:r>
                          <a:rPr lang="en-US" altLang="zh-CN" sz="2400">
                            <a:solidFill>
                              <a:srgbClr val="FF0000"/>
                            </a:solidFill>
                            <a:latin typeface="Cambria Math" panose="02040503050406030204" pitchFamily="18" charset="0"/>
                            <a:ea typeface="黑体" panose="02010609060101010101" pitchFamily="49" charset="-122"/>
                          </a:rPr>
                          <m:t>∗</m:t>
                        </m:r>
                      </m:sup>
                    </m:sSup>
                  </m:oMath>
                </a14:m>
                <a:endParaRPr lang="zh-CN" altLang="zh-CN" sz="2400" dirty="0">
                  <a:latin typeface="黑体" panose="02010609060101010101" pitchFamily="49" charset="-122"/>
                  <a:ea typeface="黑体" panose="02010609060101010101" pitchFamily="49" charset="-122"/>
                </a:endParaRPr>
              </a:p>
              <a:p>
                <a:pPr lvl="1"/>
                <a:r>
                  <a:rPr lang="zh-CN" altLang="zh-CN" sz="2400" dirty="0">
                    <a:solidFill>
                      <a:srgbClr val="0000FF"/>
                    </a:solidFill>
                    <a:latin typeface="黑体" panose="02010609060101010101" pitchFamily="49" charset="-122"/>
                    <a:ea typeface="黑体" panose="02010609060101010101" pitchFamily="49" charset="-122"/>
                  </a:rPr>
                  <a:t>有模型强化学习</a:t>
                </a:r>
                <a:r>
                  <a:rPr lang="zh-CN" altLang="zh-CN" sz="2400" dirty="0">
                    <a:latin typeface="黑体" panose="02010609060101010101" pitchFamily="49" charset="-122"/>
                    <a:ea typeface="黑体" panose="02010609060101010101" pitchFamily="49" charset="-122"/>
                  </a:rPr>
                  <a:t>主要采用</a:t>
                </a:r>
                <a:r>
                  <a:rPr lang="zh-CN" altLang="zh-CN" sz="2400" dirty="0">
                    <a:solidFill>
                      <a:srgbClr val="0000FF"/>
                    </a:solidFill>
                    <a:latin typeface="黑体" panose="02010609060101010101" pitchFamily="49" charset="-122"/>
                    <a:ea typeface="黑体" panose="02010609060101010101" pitchFamily="49" charset="-122"/>
                  </a:rPr>
                  <a:t>动态规划</a:t>
                </a:r>
                <a:r>
                  <a:rPr lang="zh-CN" altLang="zh-CN" sz="2400" dirty="0">
                    <a:latin typeface="黑体" panose="02010609060101010101" pitchFamily="49" charset="-122"/>
                    <a:ea typeface="黑体" panose="02010609060101010101" pitchFamily="49" charset="-122"/>
                  </a:rPr>
                  <a:t>方法求解，</a:t>
                </a:r>
                <a:r>
                  <a:rPr lang="zh-CN" altLang="zh-CN" sz="2400" dirty="0">
                    <a:solidFill>
                      <a:srgbClr val="0000FF"/>
                    </a:solidFill>
                    <a:latin typeface="黑体" panose="02010609060101010101" pitchFamily="49" charset="-122"/>
                    <a:ea typeface="黑体" panose="02010609060101010101" pitchFamily="49" charset="-122"/>
                  </a:rPr>
                  <a:t>无模型强化学习</a:t>
                </a:r>
                <a:r>
                  <a:rPr lang="zh-CN" altLang="zh-CN" sz="2400" dirty="0">
                    <a:latin typeface="黑体" panose="02010609060101010101" pitchFamily="49" charset="-122"/>
                    <a:ea typeface="黑体" panose="02010609060101010101" pitchFamily="49" charset="-122"/>
                  </a:rPr>
                  <a:t>主要采用</a:t>
                </a:r>
                <a:r>
                  <a:rPr lang="zh-CN" altLang="zh-CN" sz="2400" dirty="0">
                    <a:solidFill>
                      <a:srgbClr val="0000FF"/>
                    </a:solidFill>
                    <a:latin typeface="黑体" panose="02010609060101010101" pitchFamily="49" charset="-122"/>
                    <a:ea typeface="黑体" panose="02010609060101010101" pitchFamily="49" charset="-122"/>
                  </a:rPr>
                  <a:t>分层学习</a:t>
                </a:r>
                <a:r>
                  <a:rPr lang="zh-CN" altLang="zh-CN" sz="2400" dirty="0">
                    <a:latin typeface="黑体" panose="02010609060101010101" pitchFamily="49" charset="-122"/>
                    <a:ea typeface="黑体" panose="02010609060101010101" pitchFamily="49" charset="-122"/>
                  </a:rPr>
                  <a:t>或</a:t>
                </a:r>
                <a:r>
                  <a:rPr lang="zh-CN" altLang="zh-CN" sz="2400" dirty="0">
                    <a:solidFill>
                      <a:srgbClr val="0000FF"/>
                    </a:solidFill>
                    <a:latin typeface="黑体" panose="02010609060101010101" pitchFamily="49" charset="-122"/>
                    <a:ea typeface="黑体" panose="02010609060101010101" pitchFamily="49" charset="-122"/>
                  </a:rPr>
                  <a:t>启发式学习</a:t>
                </a:r>
                <a:r>
                  <a:rPr lang="zh-CN" altLang="zh-CN" sz="2400" dirty="0">
                    <a:latin typeface="黑体" panose="02010609060101010101" pitchFamily="49" charset="-122"/>
                    <a:ea typeface="黑体" panose="02010609060101010101" pitchFamily="49" charset="-122"/>
                  </a:rPr>
                  <a:t>方法</a:t>
                </a:r>
                <a:r>
                  <a:rPr lang="zh-CN" altLang="zh-CN" sz="2400" dirty="0" smtClean="0">
                    <a:latin typeface="黑体" panose="02010609060101010101" pitchFamily="49" charset="-122"/>
                    <a:ea typeface="黑体" panose="02010609060101010101" pitchFamily="49" charset="-122"/>
                  </a:rPr>
                  <a:t>求解</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通常使用动态规划方法实现对有模型强化学习问题的优化求解。使用动态规划解决优化问题需要满足两个</a:t>
                </a:r>
                <a:r>
                  <a:rPr lang="zh-CN" altLang="zh-CN" sz="2400" dirty="0" smtClean="0">
                    <a:latin typeface="黑体" panose="02010609060101010101" pitchFamily="49" charset="-122"/>
                    <a:ea typeface="黑体" panose="02010609060101010101" pitchFamily="49" charset="-122"/>
                  </a:rPr>
                  <a:t>条件</a:t>
                </a:r>
                <a:endParaRPr lang="en-US" altLang="zh-CN" sz="2400" dirty="0" smtClean="0">
                  <a:latin typeface="黑体" panose="02010609060101010101" pitchFamily="49" charset="-122"/>
                  <a:ea typeface="黑体" panose="02010609060101010101" pitchFamily="49" charset="-122"/>
                </a:endParaRPr>
              </a:p>
              <a:p>
                <a:pPr lvl="2"/>
                <a:r>
                  <a:rPr lang="zh-CN" altLang="zh-CN" sz="2000" dirty="0">
                    <a:latin typeface="黑体" panose="02010609060101010101" pitchFamily="49" charset="-122"/>
                    <a:ea typeface="黑体" panose="02010609060101010101" pitchFamily="49" charset="-122"/>
                  </a:rPr>
                  <a:t>整个优化问题可以分解为</a:t>
                </a:r>
                <a:r>
                  <a:rPr lang="zh-CN" altLang="zh-CN" sz="2000" dirty="0">
                    <a:solidFill>
                      <a:srgbClr val="0000FF"/>
                    </a:solidFill>
                    <a:latin typeface="黑体" panose="02010609060101010101" pitchFamily="49" charset="-122"/>
                    <a:ea typeface="黑体" panose="02010609060101010101" pitchFamily="49" charset="-122"/>
                  </a:rPr>
                  <a:t>多个子优化</a:t>
                </a:r>
                <a:r>
                  <a:rPr lang="zh-CN" altLang="zh-CN" sz="2000" dirty="0" smtClean="0">
                    <a:solidFill>
                      <a:srgbClr val="0000FF"/>
                    </a:solidFill>
                    <a:latin typeface="黑体" panose="02010609060101010101" pitchFamily="49" charset="-122"/>
                    <a:ea typeface="黑体" panose="02010609060101010101" pitchFamily="49" charset="-122"/>
                  </a:rPr>
                  <a:t>问题</a:t>
                </a:r>
                <a:endParaRPr lang="en-US" altLang="zh-CN" sz="2000" dirty="0" smtClean="0">
                  <a:solidFill>
                    <a:srgbClr val="0000FF"/>
                  </a:solidFill>
                  <a:latin typeface="黑体" panose="02010609060101010101" pitchFamily="49" charset="-122"/>
                  <a:ea typeface="黑体" panose="02010609060101010101" pitchFamily="49" charset="-122"/>
                </a:endParaRPr>
              </a:p>
              <a:p>
                <a:pPr lvl="2"/>
                <a:r>
                  <a:rPr lang="zh-CN" altLang="zh-CN" sz="2000" dirty="0">
                    <a:latin typeface="黑体" panose="02010609060101010101" pitchFamily="49" charset="-122"/>
                    <a:ea typeface="黑体" panose="02010609060101010101" pitchFamily="49" charset="-122"/>
                  </a:rPr>
                  <a:t>子优化问题的解可以被</a:t>
                </a:r>
                <a:r>
                  <a:rPr lang="zh-CN" altLang="zh-CN" sz="2000" dirty="0">
                    <a:solidFill>
                      <a:srgbClr val="0000FF"/>
                    </a:solidFill>
                    <a:latin typeface="黑体" panose="02010609060101010101" pitchFamily="49" charset="-122"/>
                    <a:ea typeface="黑体" panose="02010609060101010101" pitchFamily="49" charset="-122"/>
                  </a:rPr>
                  <a:t>存储和重复利用</a:t>
                </a:r>
                <a:r>
                  <a:rPr lang="zh-CN" altLang="zh-CN" sz="2000" dirty="0">
                    <a:latin typeface="黑体" panose="02010609060101010101" pitchFamily="49" charset="-122"/>
                    <a:ea typeface="黑体" panose="02010609060101010101" pitchFamily="49" charset="-122"/>
                  </a:rPr>
                  <a:t>。有模型强化学习值函数</a:t>
                </a:r>
                <a14:m>
                  <m:oMath xmlns:m="http://schemas.openxmlformats.org/officeDocument/2006/math">
                    <m:sSub>
                      <m:sSubPr>
                        <m:ctrlPr>
                          <a:rPr lang="zh-CN" altLang="zh-CN" sz="2000" i="1">
                            <a:latin typeface="Cambria Math" panose="02040503050406030204"/>
                          </a:rPr>
                        </m:ctrlPr>
                      </m:sSubPr>
                      <m:e>
                        <m:r>
                          <a:rPr lang="en-US" altLang="zh-CN" sz="2000" i="1">
                            <a:latin typeface="Cambria Math" panose="02040503050406030204" pitchFamily="18" charset="0"/>
                          </a:rPr>
                          <m:t>𝑉</m:t>
                        </m:r>
                      </m:e>
                      <m:sub>
                        <m:r>
                          <a:rPr lang="en-US" altLang="zh-CN" sz="2000" i="1">
                            <a:latin typeface="Cambria Math" panose="02040503050406030204" pitchFamily="18" charset="0"/>
                          </a:rPr>
                          <m:t>ℎ</m:t>
                        </m:r>
                      </m:sub>
                    </m:sSub>
                    <m:d>
                      <m:dPr>
                        <m:ctrlPr>
                          <a:rPr lang="zh-CN" altLang="zh-CN" sz="2000" i="1">
                            <a:latin typeface="Cambria Math" panose="02040503050406030204"/>
                          </a:rPr>
                        </m:ctrlPr>
                      </m:dPr>
                      <m:e>
                        <m:r>
                          <a:rPr lang="en-US" altLang="zh-CN" sz="2000" i="1">
                            <a:latin typeface="Cambria Math" panose="02040503050406030204" pitchFamily="18" charset="0"/>
                          </a:rPr>
                          <m:t>𝑠</m:t>
                        </m:r>
                      </m:e>
                    </m:d>
                  </m:oMath>
                </a14:m>
                <a:r>
                  <a:rPr lang="zh-CN" altLang="zh-CN" sz="2000" dirty="0">
                    <a:latin typeface="黑体" panose="02010609060101010101" pitchFamily="49" charset="-122"/>
                    <a:ea typeface="黑体" panose="02010609060101010101" pitchFamily="49" charset="-122"/>
                  </a:rPr>
                  <a:t>的贝尔曼方程</a:t>
                </a:r>
                <a:r>
                  <a:rPr lang="zh-CN" altLang="zh-CN" sz="2000" dirty="0" smtClean="0">
                    <a:latin typeface="黑体" panose="02010609060101010101" pitchFamily="49" charset="-122"/>
                    <a:ea typeface="黑体" panose="02010609060101010101" pitchFamily="49" charset="-122"/>
                  </a:rPr>
                  <a:t>为</a:t>
                </a:r>
                <a:r>
                  <a:rPr lang="zh-CN" altLang="en-US" sz="2000" dirty="0" smtClean="0">
                    <a:latin typeface="黑体" panose="02010609060101010101" pitchFamily="49" charset="-122"/>
                    <a:ea typeface="黑体" panose="02010609060101010101" pitchFamily="49" charset="-122"/>
                  </a:rPr>
                  <a:t>：</a:t>
                </a:r>
                <a14:m>
                  <m:oMath xmlns:m="http://schemas.openxmlformats.org/officeDocument/2006/math">
                    <m:sSub>
                      <m:sSubPr>
                        <m:ctrlPr>
                          <a:rPr lang="zh-CN" altLang="zh-CN" sz="2000" i="1">
                            <a:solidFill>
                              <a:srgbClr val="FF0000"/>
                            </a:solidFill>
                            <a:latin typeface="Cambria Math" panose="02040503050406030204"/>
                          </a:rPr>
                        </m:ctrlPr>
                      </m:sSubPr>
                      <m:e>
                        <m:r>
                          <a:rPr lang="en-US" altLang="zh-CN" sz="2000" i="1">
                            <a:solidFill>
                              <a:srgbClr val="FF0000"/>
                            </a:solidFill>
                            <a:latin typeface="Cambria Math" panose="02040503050406030204" pitchFamily="18" charset="0"/>
                          </a:rPr>
                          <m:t>𝑉</m:t>
                        </m:r>
                      </m:e>
                      <m:sub>
                        <m:r>
                          <a:rPr lang="en-US" altLang="zh-CN" sz="2000" i="1">
                            <a:solidFill>
                              <a:srgbClr val="FF0000"/>
                            </a:solidFill>
                            <a:latin typeface="Cambria Math" panose="02040503050406030204" pitchFamily="18" charset="0"/>
                          </a:rPr>
                          <m:t>ℎ</m:t>
                        </m:r>
                      </m:sub>
                    </m:sSub>
                    <m:d>
                      <m:dPr>
                        <m:ctrlPr>
                          <a:rPr lang="zh-CN" altLang="zh-CN" sz="2000" i="1">
                            <a:solidFill>
                              <a:srgbClr val="FF0000"/>
                            </a:solidFill>
                            <a:latin typeface="Cambria Math" panose="02040503050406030204"/>
                          </a:rPr>
                        </m:ctrlPr>
                      </m:dPr>
                      <m:e>
                        <m:r>
                          <a:rPr lang="en-US" altLang="zh-CN" sz="2000" i="1">
                            <a:solidFill>
                              <a:srgbClr val="FF0000"/>
                            </a:solidFill>
                            <a:latin typeface="Cambria Math" panose="02040503050406030204" pitchFamily="18" charset="0"/>
                          </a:rPr>
                          <m:t>𝑠</m:t>
                        </m:r>
                      </m:e>
                    </m:d>
                    <m:r>
                      <a:rPr lang="en-US" altLang="zh-CN" sz="2000">
                        <a:solidFill>
                          <a:srgbClr val="FF0000"/>
                        </a:solidFill>
                        <a:latin typeface="Cambria Math" panose="02040503050406030204" pitchFamily="18" charset="0"/>
                      </a:rPr>
                      <m:t>=</m:t>
                    </m:r>
                    <m:nary>
                      <m:naryPr>
                        <m:chr m:val="∑"/>
                        <m:limLoc m:val="undOvr"/>
                        <m:ctrlPr>
                          <a:rPr lang="zh-CN" altLang="zh-CN" sz="2000" i="1">
                            <a:solidFill>
                              <a:srgbClr val="FF0000"/>
                            </a:solidFill>
                            <a:latin typeface="Cambria Math" panose="02040503050406030204"/>
                          </a:rPr>
                        </m:ctrlPr>
                      </m:naryPr>
                      <m:sub>
                        <m:r>
                          <a:rPr lang="en-US" altLang="zh-CN" sz="2000" i="1">
                            <a:solidFill>
                              <a:srgbClr val="FF0000"/>
                            </a:solidFill>
                            <a:latin typeface="Cambria Math" panose="02040503050406030204" pitchFamily="18" charset="0"/>
                          </a:rPr>
                          <m:t>𝑎</m:t>
                        </m:r>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𝐴</m:t>
                        </m:r>
                      </m:sub>
                      <m:sup>
                        <m:r>
                          <a:rPr lang="en-US" altLang="zh-CN" sz="2000">
                            <a:solidFill>
                              <a:srgbClr val="FF0000"/>
                            </a:solidFill>
                            <a:latin typeface="Cambria Math" panose="02040503050406030204" pitchFamily="18" charset="0"/>
                          </a:rPr>
                          <m:t> </m:t>
                        </m:r>
                      </m:sup>
                      <m:e>
                        <m:r>
                          <a:rPr lang="en-US" altLang="zh-CN" sz="2000" i="1">
                            <a:solidFill>
                              <a:srgbClr val="FF0000"/>
                            </a:solidFill>
                            <a:latin typeface="Cambria Math" panose="02040503050406030204" pitchFamily="18" charset="0"/>
                          </a:rPr>
                          <m:t>ℎ</m:t>
                        </m:r>
                        <m:d>
                          <m:dPr>
                            <m:ctrlPr>
                              <a:rPr lang="zh-CN" altLang="zh-CN" sz="2000" i="1">
                                <a:solidFill>
                                  <a:srgbClr val="FF0000"/>
                                </a:solidFill>
                                <a:latin typeface="Cambria Math" panose="02040503050406030204"/>
                              </a:rPr>
                            </m:ctrlPr>
                          </m:dPr>
                          <m:e>
                            <m:r>
                              <a:rPr lang="en-US" altLang="zh-CN" sz="2000" i="1">
                                <a:solidFill>
                                  <a:srgbClr val="FF0000"/>
                                </a:solidFill>
                                <a:latin typeface="Cambria Math" panose="02040503050406030204" pitchFamily="18" charset="0"/>
                              </a:rPr>
                              <m:t>𝑎</m:t>
                            </m:r>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𝑠</m:t>
                            </m:r>
                          </m:e>
                        </m:d>
                      </m:e>
                    </m:nary>
                    <m:nary>
                      <m:naryPr>
                        <m:chr m:val="∑"/>
                        <m:limLoc m:val="undOvr"/>
                        <m:ctrlPr>
                          <a:rPr lang="zh-CN" altLang="zh-CN" sz="2000" i="1">
                            <a:solidFill>
                              <a:srgbClr val="FF0000"/>
                            </a:solidFill>
                            <a:latin typeface="Cambria Math" panose="02040503050406030204"/>
                          </a:rPr>
                        </m:ctrlPr>
                      </m:naryPr>
                      <m:sub>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sup>
                        </m:s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𝑆</m:t>
                        </m:r>
                      </m:sub>
                      <m:sup>
                        <m:r>
                          <a:rPr lang="en-US" altLang="zh-CN" sz="2000">
                            <a:solidFill>
                              <a:srgbClr val="FF0000"/>
                            </a:solidFill>
                            <a:latin typeface="Cambria Math" panose="02040503050406030204" pitchFamily="18" charset="0"/>
                          </a:rPr>
                          <m:t> </m:t>
                        </m:r>
                      </m:sup>
                      <m:e>
                        <m:r>
                          <a:rPr lang="en-US" altLang="zh-CN" sz="2000" i="1">
                            <a:solidFill>
                              <a:srgbClr val="FF0000"/>
                            </a:solidFill>
                            <a:latin typeface="Cambria Math" panose="02040503050406030204" pitchFamily="18" charset="0"/>
                          </a:rPr>
                          <m:t>𝑃</m:t>
                        </m:r>
                        <m:d>
                          <m:dPr>
                            <m:ctrlPr>
                              <a:rPr lang="zh-CN" altLang="zh-CN" sz="2000" i="1">
                                <a:solidFill>
                                  <a:srgbClr val="FF0000"/>
                                </a:solidFill>
                                <a:latin typeface="Cambria Math" panose="02040503050406030204"/>
                              </a:rPr>
                            </m:ctrlPr>
                          </m:dPr>
                          <m:e>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sup>
                            </m:sSup>
                          </m:e>
                          <m:e>
                            <m:r>
                              <a:rPr lang="en-US" altLang="zh-CN" sz="2000" i="1">
                                <a:solidFill>
                                  <a:srgbClr val="FF0000"/>
                                </a:solidFill>
                                <a:latin typeface="Cambria Math" panose="02040503050406030204" pitchFamily="18" charset="0"/>
                              </a:rPr>
                              <m:t>𝑠</m:t>
                            </m:r>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𝑎</m:t>
                            </m:r>
                          </m:e>
                        </m:d>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𝑅</m:t>
                        </m:r>
                        <m:d>
                          <m:dPr>
                            <m:ctrlPr>
                              <a:rPr lang="zh-CN" altLang="zh-CN" sz="2000" i="1">
                                <a:solidFill>
                                  <a:srgbClr val="FF0000"/>
                                </a:solidFill>
                                <a:latin typeface="Cambria Math" panose="02040503050406030204"/>
                              </a:rPr>
                            </m:ctrlPr>
                          </m:dPr>
                          <m:e>
                            <m:r>
                              <a:rPr lang="en-US" altLang="zh-CN" sz="2000" i="1">
                                <a:solidFill>
                                  <a:srgbClr val="FF0000"/>
                                </a:solidFill>
                                <a:latin typeface="Cambria Math" panose="02040503050406030204" pitchFamily="18" charset="0"/>
                              </a:rPr>
                              <m:t>𝑠</m:t>
                            </m:r>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𝑎</m:t>
                            </m:r>
                            <m:r>
                              <a:rPr lang="en-US" altLang="zh-CN" sz="2000">
                                <a:solidFill>
                                  <a:srgbClr val="FF0000"/>
                                </a:solidFill>
                                <a:latin typeface="Cambria Math" panose="02040503050406030204" pitchFamily="18" charset="0"/>
                              </a:rPr>
                              <m:t>,</m:t>
                            </m:r>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sup>
                            </m:sSup>
                          </m:e>
                        </m:d>
                      </m:e>
                    </m:nary>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𝛾</m:t>
                    </m:r>
                    <m:sSub>
                      <m:sSubPr>
                        <m:ctrlPr>
                          <a:rPr lang="zh-CN" altLang="zh-CN" sz="2000" i="1">
                            <a:solidFill>
                              <a:srgbClr val="FF0000"/>
                            </a:solidFill>
                            <a:latin typeface="Cambria Math" panose="02040503050406030204"/>
                          </a:rPr>
                        </m:ctrlPr>
                      </m:sSubPr>
                      <m:e>
                        <m:r>
                          <a:rPr lang="en-US" altLang="zh-CN" sz="2000" i="1">
                            <a:solidFill>
                              <a:srgbClr val="FF0000"/>
                            </a:solidFill>
                            <a:latin typeface="Cambria Math" panose="02040503050406030204" pitchFamily="18" charset="0"/>
                          </a:rPr>
                          <m:t>𝑉</m:t>
                        </m:r>
                      </m:e>
                      <m:sub>
                        <m:r>
                          <a:rPr lang="en-US" altLang="zh-CN" sz="2000" i="1">
                            <a:solidFill>
                              <a:srgbClr val="FF0000"/>
                            </a:solidFill>
                            <a:latin typeface="Cambria Math" panose="02040503050406030204" pitchFamily="18" charset="0"/>
                          </a:rPr>
                          <m:t>ℎ</m:t>
                        </m:r>
                      </m:sub>
                    </m:sSub>
                    <m:d>
                      <m:dPr>
                        <m:ctrlPr>
                          <a:rPr lang="zh-CN" altLang="zh-CN" sz="2000" i="1">
                            <a:solidFill>
                              <a:srgbClr val="FF0000"/>
                            </a:solidFill>
                            <a:latin typeface="Cambria Math" panose="02040503050406030204"/>
                          </a:rPr>
                        </m:ctrlPr>
                      </m:dPr>
                      <m:e>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sup>
                        </m:sSup>
                      </m:e>
                    </m:d>
                    <m:r>
                      <a:rPr lang="en-US" altLang="zh-CN" sz="2000">
                        <a:solidFill>
                          <a:srgbClr val="FF0000"/>
                        </a:solidFill>
                        <a:latin typeface="Cambria Math" panose="02040503050406030204" pitchFamily="18" charset="0"/>
                      </a:rPr>
                      <m:t>)</m:t>
                    </m:r>
                  </m:oMath>
                </a14:m>
                <a:endParaRPr lang="zh-CN" altLang="zh-CN" sz="2000" dirty="0">
                  <a:solidFill>
                    <a:srgbClr val="FF0000"/>
                  </a:solidFill>
                  <a:latin typeface="黑体" panose="02010609060101010101" pitchFamily="49" charset="-122"/>
                  <a:ea typeface="黑体" panose="02010609060101010101" pitchFamily="49" charset="-122"/>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强化学习计算方式</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根据值函数</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a:latin typeface="Cambria Math" panose="02040503050406030204"/>
                            <a:ea typeface="黑体" panose="02010609060101010101" pitchFamily="49" charset="-122"/>
                          </a:rPr>
                          <m:t>𝑉</m:t>
                        </m:r>
                      </m:e>
                      <m:sub>
                        <m:r>
                          <a:rPr lang="en-US" altLang="zh-CN" sz="2400">
                            <a:latin typeface="Cambria Math" panose="02040503050406030204"/>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a:latin typeface="Cambria Math" panose="02040503050406030204"/>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的贝尔曼方程，可将对当前状态</a:t>
                </a:r>
                <a14:m>
                  <m:oMath xmlns:m="http://schemas.openxmlformats.org/officeDocument/2006/math">
                    <m:r>
                      <a:rPr lang="en-US" altLang="zh-CN" sz="2400">
                        <a:latin typeface="Cambria Math" panose="02040503050406030204"/>
                        <a:ea typeface="黑体" panose="02010609060101010101" pitchFamily="49" charset="-122"/>
                      </a:rPr>
                      <m:t>𝑠</m:t>
                    </m:r>
                  </m:oMath>
                </a14:m>
                <a:r>
                  <a:rPr lang="zh-CN" altLang="zh-CN" sz="2400" dirty="0">
                    <a:latin typeface="黑体" panose="02010609060101010101" pitchFamily="49" charset="-122"/>
                    <a:ea typeface="黑体" panose="02010609060101010101" pitchFamily="49" charset="-122"/>
                  </a:rPr>
                  <a:t>所对应值函数</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a:latin typeface="Cambria Math" panose="02040503050406030204"/>
                            <a:ea typeface="黑体" panose="02010609060101010101" pitchFamily="49" charset="-122"/>
                          </a:rPr>
                          <m:t>𝑉</m:t>
                        </m:r>
                      </m:e>
                      <m:sub>
                        <m:r>
                          <a:rPr lang="en-US" altLang="zh-CN" sz="2400">
                            <a:latin typeface="Cambria Math" panose="02040503050406030204"/>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a:latin typeface="Cambria Math" panose="02040503050406030204"/>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的求解问题分解为求解下个状态</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a:latin typeface="Cambria Math" panose="02040503050406030204"/>
                            <a:ea typeface="黑体" panose="02010609060101010101" pitchFamily="49" charset="-122"/>
                          </a:rPr>
                          <m:t>𝑠</m:t>
                        </m:r>
                      </m:e>
                      <m:sup>
                        <m:r>
                          <a:rPr lang="en-US" altLang="zh-CN" sz="2400">
                            <a:latin typeface="Cambria Math" panose="02040503050406030204"/>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所对应的值函数</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a:latin typeface="Cambria Math" panose="02040503050406030204"/>
                            <a:ea typeface="黑体" panose="02010609060101010101" pitchFamily="49" charset="-122"/>
                          </a:rPr>
                          <m:t>𝑉</m:t>
                        </m:r>
                      </m:e>
                      <m:sub>
                        <m:r>
                          <a:rPr lang="en-US" altLang="zh-CN" sz="2400">
                            <a:latin typeface="Cambria Math" panose="02040503050406030204"/>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p>
                          <m:sSupPr>
                            <m:ctrlPr>
                              <a:rPr lang="zh-CN" altLang="zh-CN" sz="2400" i="1">
                                <a:latin typeface="Cambria Math" panose="02040503050406030204"/>
                                <a:ea typeface="黑体" panose="02010609060101010101" pitchFamily="49" charset="-122"/>
                              </a:rPr>
                            </m:ctrlPr>
                          </m:sSupPr>
                          <m:e>
                            <m:r>
                              <a:rPr lang="en-US" altLang="zh-CN" sz="2400">
                                <a:latin typeface="Cambria Math" panose="02040503050406030204"/>
                                <a:ea typeface="黑体" panose="02010609060101010101" pitchFamily="49" charset="-122"/>
                              </a:rPr>
                              <m:t>𝑠</m:t>
                            </m:r>
                          </m:e>
                          <m:sup>
                            <m:r>
                              <a:rPr lang="en-US" altLang="zh-CN" sz="2400">
                                <a:latin typeface="Cambria Math" panose="02040503050406030204"/>
                                <a:ea typeface="黑体" panose="02010609060101010101" pitchFamily="49" charset="-122"/>
                              </a:rPr>
                              <m:t>′</m:t>
                            </m:r>
                          </m:sup>
                        </m:sSup>
                      </m:e>
                    </m:d>
                  </m:oMath>
                </a14:m>
                <a:r>
                  <a:rPr lang="zh-CN" altLang="zh-CN" sz="2400" dirty="0">
                    <a:latin typeface="黑体" panose="02010609060101010101" pitchFamily="49" charset="-122"/>
                    <a:ea typeface="黑体" panose="02010609060101010101" pitchFamily="49" charset="-122"/>
                  </a:rPr>
                  <a:t>，并且</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a:latin typeface="Cambria Math" panose="02040503050406030204"/>
                            <a:ea typeface="黑体" panose="02010609060101010101" pitchFamily="49" charset="-122"/>
                          </a:rPr>
                          <m:t>𝑉</m:t>
                        </m:r>
                      </m:e>
                      <m:sub>
                        <m:r>
                          <a:rPr lang="en-US" altLang="zh-CN" sz="2400">
                            <a:latin typeface="Cambria Math" panose="02040503050406030204"/>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sSup>
                          <m:sSupPr>
                            <m:ctrlPr>
                              <a:rPr lang="zh-CN" altLang="zh-CN" sz="2400" i="1">
                                <a:latin typeface="Cambria Math" panose="02040503050406030204"/>
                                <a:ea typeface="黑体" panose="02010609060101010101" pitchFamily="49" charset="-122"/>
                              </a:rPr>
                            </m:ctrlPr>
                          </m:sSupPr>
                          <m:e>
                            <m:r>
                              <a:rPr lang="en-US" altLang="zh-CN" sz="2400">
                                <a:latin typeface="Cambria Math" panose="02040503050406030204"/>
                                <a:ea typeface="黑体" panose="02010609060101010101" pitchFamily="49" charset="-122"/>
                              </a:rPr>
                              <m:t>𝑠</m:t>
                            </m:r>
                          </m:e>
                          <m:sup>
                            <m:r>
                              <a:rPr lang="en-US" altLang="zh-CN" sz="2400">
                                <a:latin typeface="Cambria Math" panose="02040503050406030204"/>
                                <a:ea typeface="黑体" panose="02010609060101010101" pitchFamily="49" charset="-122"/>
                              </a:rPr>
                              <m:t>′</m:t>
                            </m:r>
                          </m:sup>
                        </m:sSup>
                      </m:e>
                    </m:d>
                  </m:oMath>
                </a14:m>
                <a:r>
                  <a:rPr lang="zh-CN" altLang="zh-CN" sz="2400" dirty="0">
                    <a:latin typeface="黑体" panose="02010609060101010101" pitchFamily="49" charset="-122"/>
                    <a:ea typeface="黑体" panose="02010609060101010101" pitchFamily="49" charset="-122"/>
                  </a:rPr>
                  <a:t>的求解过程与</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a:latin typeface="Cambria Math" panose="02040503050406030204"/>
                            <a:ea typeface="黑体" panose="02010609060101010101" pitchFamily="49" charset="-122"/>
                          </a:rPr>
                          <m:t>𝑉</m:t>
                        </m:r>
                      </m:e>
                      <m:sub>
                        <m:r>
                          <a:rPr lang="en-US" altLang="zh-CN" sz="2400">
                            <a:latin typeface="Cambria Math" panose="02040503050406030204"/>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a:latin typeface="Cambria Math" panose="02040503050406030204"/>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的求解过程一致，故可使用动态规划方法求解有模型强化学习</a:t>
                </a:r>
                <a:r>
                  <a:rPr lang="zh-CN" altLang="zh-CN" sz="2400" dirty="0" smtClean="0">
                    <a:latin typeface="黑体" panose="02010609060101010101" pitchFamily="49" charset="-122"/>
                    <a:ea typeface="黑体" panose="02010609060101010101" pitchFamily="49" charset="-122"/>
                  </a:rPr>
                  <a:t>问题</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由于无模型强化学习的状态转移概率未知，无法直接对值函数</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进行递推分解，故难以直接使用动态规划方法。一般通过</a:t>
                </a:r>
                <a:r>
                  <a:rPr lang="zh-CN" altLang="zh-CN" sz="2400" dirty="0">
                    <a:solidFill>
                      <a:srgbClr val="0000FF"/>
                    </a:solidFill>
                    <a:latin typeface="黑体" panose="02010609060101010101" pitchFamily="49" charset="-122"/>
                    <a:ea typeface="黑体" panose="02010609060101010101" pitchFamily="49" charset="-122"/>
                  </a:rPr>
                  <a:t>分层</a:t>
                </a:r>
                <a:r>
                  <a:rPr lang="zh-CN" altLang="zh-CN" sz="2400" dirty="0">
                    <a:latin typeface="黑体" panose="02010609060101010101" pitchFamily="49" charset="-122"/>
                    <a:ea typeface="黑体" panose="02010609060101010101" pitchFamily="49" charset="-122"/>
                  </a:rPr>
                  <a:t>或</a:t>
                </a:r>
                <a:r>
                  <a:rPr lang="zh-CN" altLang="zh-CN" sz="2400" dirty="0">
                    <a:solidFill>
                      <a:srgbClr val="0000FF"/>
                    </a:solidFill>
                    <a:latin typeface="黑体" panose="02010609060101010101" pitchFamily="49" charset="-122"/>
                    <a:ea typeface="黑体" panose="02010609060101010101" pitchFamily="49" charset="-122"/>
                  </a:rPr>
                  <a:t>启发式</a:t>
                </a:r>
                <a:r>
                  <a:rPr lang="zh-CN" altLang="zh-CN" sz="2400" dirty="0">
                    <a:latin typeface="黑体" panose="02010609060101010101" pitchFamily="49" charset="-122"/>
                    <a:ea typeface="黑体" panose="02010609060101010101" pitchFamily="49" charset="-122"/>
                  </a:rPr>
                  <a:t>方法求解无模型的强化学习问题</a:t>
                </a:r>
                <a:endParaRPr lang="en-US" altLang="zh-CN" sz="2400" dirty="0">
                  <a:latin typeface="黑体" panose="02010609060101010101" pitchFamily="49" charset="-122"/>
                  <a:ea typeface="黑体" panose="02010609060101010101" pitchFamily="49" charset="-122"/>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本节目录</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概述</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algn="l">
              <a:buClrTx/>
              <a:buSzTx/>
            </a:pPr>
            <a:r>
              <a:rPr lang="zh-CN" altLang="en-US" sz="2800" b="1" dirty="0" smtClean="0">
                <a:latin typeface="黑体" panose="02010609060101010101" pitchFamily="49" charset="-122"/>
                <a:ea typeface="黑体" panose="02010609060101010101" pitchFamily="49" charset="-122"/>
                <a:sym typeface="+mn-ea"/>
              </a:rPr>
              <a:t>K-摇臂赌博机</a:t>
            </a:r>
            <a:endParaRPr lang="zh-CN" altLang="en-US" sz="2800" b="1" dirty="0" smtClean="0">
              <a:latin typeface="黑体" panose="02010609060101010101" pitchFamily="49" charset="-122"/>
              <a:ea typeface="黑体" panose="02010609060101010101" pitchFamily="49" charset="-122"/>
              <a:sym typeface="+mn-ea"/>
            </a:endParaRPr>
          </a:p>
          <a:p>
            <a:pPr lvl="1" algn="l">
              <a:buClrTx/>
              <a:buSzTx/>
            </a:pPr>
            <a:r>
              <a:rPr lang="en-US" altLang="zh-CN" sz="2450" dirty="0" smtClean="0">
                <a:latin typeface="微软雅黑" panose="020B0503020204020204" charset="-122"/>
                <a:cs typeface="微软雅黑" panose="020B0503020204020204" charset="-122"/>
                <a:sym typeface="+mn-ea"/>
              </a:rPr>
              <a:t>ϵ</a:t>
            </a:r>
            <a:r>
              <a:rPr lang="en-US" altLang="zh-CN" sz="2450" dirty="0" smtClean="0">
                <a:sym typeface="+mn-ea"/>
              </a:rPr>
              <a:t>-</a:t>
            </a:r>
            <a:r>
              <a:rPr lang="zh-CN" altLang="en-US" sz="2450" dirty="0" smtClean="0">
                <a:sym typeface="+mn-ea"/>
              </a:rPr>
              <a:t>贪心</a:t>
            </a:r>
            <a:endParaRPr lang="zh-CN" altLang="en-US" sz="2450" dirty="0" smtClean="0">
              <a:sym typeface="+mn-ea"/>
            </a:endParaRPr>
          </a:p>
          <a:p>
            <a:pPr lvl="1" algn="l">
              <a:buClrTx/>
              <a:buSzTx/>
            </a:pPr>
            <a:r>
              <a:rPr lang="en-US" altLang="zh-CN" sz="2450" dirty="0" err="1" smtClean="0">
                <a:sym typeface="+mn-ea"/>
              </a:rPr>
              <a:t>Softmax</a:t>
            </a:r>
            <a:endParaRPr lang="zh-CN" altLang="en-US" sz="2450" b="1" dirty="0" smtClean="0">
              <a:latin typeface="黑体" panose="02010609060101010101" pitchFamily="49" charset="-122"/>
              <a:ea typeface="黑体" panose="02010609060101010101" pitchFamily="49" charset="-122"/>
            </a:endParaRPr>
          </a:p>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有模型学习</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lvl="1" algn="l">
              <a:buClrTx/>
              <a:buSzTx/>
            </a:pP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策略迭代与值迭代</a:t>
            </a:r>
            <a:endPar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sz="2800" b="1" dirty="0" smtClean="0">
                <a:solidFill>
                  <a:schemeClr val="bg1">
                    <a:lumMod val="85000"/>
                  </a:schemeClr>
                </a:solidFill>
                <a:latin typeface="黑体" panose="02010609060101010101" pitchFamily="49" charset="-122"/>
                <a:ea typeface="黑体" panose="02010609060101010101" pitchFamily="49" charset="-122"/>
              </a:rPr>
              <a:t>无模型学习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endParaRPr>
          </a:p>
          <a:p>
            <a:pPr lvl="1"/>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时序差分学习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1"/>
            <a:r>
              <a:rPr lang="en-US" altLang="zh-CN" sz="2400" dirty="0" smtClean="0">
                <a:solidFill>
                  <a:schemeClr val="bg1">
                    <a:lumMod val="85000"/>
                  </a:schemeClr>
                </a:solidFill>
                <a:latin typeface="黑体" panose="02010609060101010101" pitchFamily="49" charset="-122"/>
                <a:ea typeface="黑体" panose="02010609060101010101" pitchFamily="49" charset="-122"/>
                <a:sym typeface="+mn-ea"/>
              </a:rPr>
              <a:t>Q</a:t>
            </a: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值函数近似</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模仿学习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K-摇臂赌博机</a:t>
            </a:r>
            <a:endParaRPr lang="zh-CN" altLang="en-US" b="1" dirty="0">
              <a:latin typeface="黑体" panose="02010609060101010101" pitchFamily="49" charset="-122"/>
              <a:ea typeface="黑体" panose="02010609060101010101" pitchFamily="49" charset="-122"/>
            </a:endParaRPr>
          </a:p>
        </p:txBody>
      </p:sp>
      <p:sp>
        <p:nvSpPr>
          <p:cNvPr id="11" name="副标题 2"/>
          <p:cNvSpPr txBox="1"/>
          <p:nvPr/>
        </p:nvSpPr>
        <p:spPr>
          <a:xfrm>
            <a:off x="395605" y="1124585"/>
            <a:ext cx="8407400" cy="525653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l">
              <a:buClrTx/>
              <a:buSzTx/>
            </a:pPr>
            <a:r>
              <a:rPr lang="zh-CN" altLang="en-US" sz="2800" b="1" dirty="0" smtClean="0">
                <a:solidFill>
                  <a:prstClr val="black"/>
                </a:solidFill>
                <a:latin typeface="黑体" panose="02010609060101010101" pitchFamily="49" charset="-122"/>
                <a:ea typeface="黑体" panose="02010609060101010101" pitchFamily="49" charset="-122"/>
                <a:sym typeface="+mn-ea"/>
              </a:rPr>
              <a:t>K-摇臂赌博机 (K-Armed Bandit)</a:t>
            </a:r>
            <a:endParaRPr lang="zh-CN" altLang="en-US" sz="2800" b="1" dirty="0" smtClean="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sym typeface="+mn-ea"/>
              </a:rPr>
              <a:t>只有一个状态，K个动作</a:t>
            </a:r>
            <a:endParaRPr lang="zh-CN" altLang="zh-CN" sz="2400" dirty="0">
              <a:latin typeface="黑体" panose="02010609060101010101" pitchFamily="49" charset="-122"/>
              <a:ea typeface="黑体" panose="02010609060101010101" pitchFamily="49" charset="-122"/>
              <a:sym typeface="+mn-ea"/>
            </a:endParaRPr>
          </a:p>
          <a:p>
            <a:pPr lvl="1" algn="l">
              <a:buClrTx/>
              <a:buSzTx/>
            </a:pPr>
            <a:r>
              <a:rPr lang="zh-CN" altLang="zh-CN" sz="2400" dirty="0">
                <a:latin typeface="黑体" panose="02010609060101010101" pitchFamily="49" charset="-122"/>
                <a:ea typeface="黑体" panose="02010609060101010101" pitchFamily="49" charset="-122"/>
                <a:sym typeface="+mn-ea"/>
              </a:rPr>
              <a:t>每个摇臂的奖赏服从某个期望未知的分布</a:t>
            </a:r>
            <a:endParaRPr lang="zh-CN" altLang="zh-CN" sz="2400" dirty="0">
              <a:latin typeface="黑体" panose="02010609060101010101" pitchFamily="49" charset="-122"/>
              <a:ea typeface="黑体" panose="02010609060101010101" pitchFamily="49" charset="-122"/>
            </a:endParaRPr>
          </a:p>
          <a:p>
            <a:pPr lvl="1" algn="l">
              <a:buClrTx/>
              <a:buSzTx/>
            </a:pPr>
            <a:r>
              <a:rPr lang="zh-CN" altLang="zh-CN" sz="2400" dirty="0">
                <a:latin typeface="黑体" panose="02010609060101010101" pitchFamily="49" charset="-122"/>
                <a:ea typeface="黑体" panose="02010609060101010101" pitchFamily="49" charset="-122"/>
                <a:sym typeface="+mn-ea"/>
              </a:rPr>
              <a:t>执行有限次动作</a:t>
            </a:r>
            <a:endParaRPr lang="zh-CN" altLang="zh-CN" sz="2400" dirty="0">
              <a:latin typeface="黑体" panose="02010609060101010101" pitchFamily="49" charset="-122"/>
              <a:ea typeface="黑体" panose="02010609060101010101" pitchFamily="49" charset="-122"/>
            </a:endParaRPr>
          </a:p>
          <a:p>
            <a:pPr lvl="1" algn="l">
              <a:buClrTx/>
              <a:buSzTx/>
            </a:pPr>
            <a:r>
              <a:rPr lang="zh-CN" altLang="zh-CN" sz="2400" dirty="0">
                <a:latin typeface="黑体" panose="02010609060101010101" pitchFamily="49" charset="-122"/>
                <a:ea typeface="黑体" panose="02010609060101010101" pitchFamily="49" charset="-122"/>
                <a:sym typeface="+mn-ea"/>
              </a:rPr>
              <a:t>最大化累积奖赏</a:t>
            </a:r>
            <a:endParaRPr lang="zh-CN" altLang="zh-CN" sz="2400" dirty="0">
              <a:latin typeface="黑体" panose="02010609060101010101" pitchFamily="49" charset="-122"/>
              <a:ea typeface="黑体" panose="02010609060101010101" pitchFamily="49" charset="-122"/>
              <a:sym typeface="+mn-ea"/>
            </a:endParaRPr>
          </a:p>
          <a:p>
            <a:pPr lvl="0" algn="l">
              <a:buClrTx/>
              <a:buSzTx/>
            </a:pPr>
            <a:r>
              <a:rPr lang="zh-CN" altLang="en-US" sz="2800" b="1" dirty="0" smtClean="0">
                <a:solidFill>
                  <a:prstClr val="black"/>
                </a:solidFill>
                <a:latin typeface="黑体" panose="02010609060101010101" pitchFamily="49" charset="-122"/>
                <a:ea typeface="黑体" panose="02010609060101010101" pitchFamily="49" charset="-122"/>
                <a:sym typeface="+mn-ea"/>
              </a:rPr>
              <a:t>强化学习面临的主要困难：探索-利用窘境 (Exploration-Exploitation dilemma)</a:t>
            </a:r>
            <a:endParaRPr lang="zh-CN" altLang="en-US" sz="2800" b="1" dirty="0" smtClean="0">
              <a:solidFill>
                <a:prstClr val="black"/>
              </a:solidFill>
              <a:latin typeface="黑体" panose="02010609060101010101" pitchFamily="49" charset="-122"/>
              <a:ea typeface="黑体" panose="02010609060101010101" pitchFamily="49" charset="-122"/>
              <a:sym typeface="+mn-ea"/>
            </a:endParaRPr>
          </a:p>
          <a:p>
            <a:pPr lvl="1" algn="l">
              <a:buClrTx/>
              <a:buSzTx/>
            </a:pPr>
            <a:r>
              <a:rPr lang="zh-CN" altLang="zh-CN" sz="2400" dirty="0">
                <a:latin typeface="黑体" panose="02010609060101010101" pitchFamily="49" charset="-122"/>
                <a:ea typeface="黑体" panose="02010609060101010101" pitchFamily="49" charset="-122"/>
                <a:sym typeface="+mn-ea"/>
              </a:rPr>
              <a:t>探索：估计不同摇臂的优劣 (奖赏期望的大小)</a:t>
            </a:r>
            <a:endParaRPr lang="zh-CN" altLang="zh-CN" sz="2400" dirty="0">
              <a:latin typeface="黑体" panose="02010609060101010101" pitchFamily="49" charset="-122"/>
              <a:ea typeface="黑体" panose="02010609060101010101" pitchFamily="49" charset="-122"/>
              <a:sym typeface="+mn-ea"/>
            </a:endParaRPr>
          </a:p>
          <a:p>
            <a:pPr lvl="1" algn="l">
              <a:buClrTx/>
              <a:buSzTx/>
            </a:pPr>
            <a:r>
              <a:rPr lang="zh-CN" altLang="zh-CN" sz="2400" dirty="0">
                <a:latin typeface="黑体" panose="02010609060101010101" pitchFamily="49" charset="-122"/>
                <a:ea typeface="黑体" panose="02010609060101010101" pitchFamily="49" charset="-122"/>
                <a:sym typeface="+mn-ea"/>
              </a:rPr>
              <a:t>利用：选择当前最优的摇臂</a:t>
            </a:r>
            <a:endParaRPr lang="zh-CN" altLang="zh-CN" sz="2400" dirty="0">
              <a:latin typeface="黑体" panose="02010609060101010101" pitchFamily="49" charset="-122"/>
              <a:ea typeface="黑体" panose="02010609060101010101" pitchFamily="49" charset="-122"/>
              <a:sym typeface="+mn-ea"/>
            </a:endParaRPr>
          </a:p>
          <a:p>
            <a:pPr lvl="0" algn="l">
              <a:buClrTx/>
              <a:buSzTx/>
            </a:pPr>
            <a:r>
              <a:rPr lang="zh-CN" altLang="en-US" sz="2800" b="1" dirty="0" smtClean="0">
                <a:solidFill>
                  <a:prstClr val="black"/>
                </a:solidFill>
                <a:latin typeface="黑体" panose="02010609060101010101" pitchFamily="49" charset="-122"/>
                <a:ea typeface="黑体" panose="02010609060101010101" pitchFamily="49" charset="-122"/>
                <a:sym typeface="+mn-ea"/>
              </a:rPr>
              <a:t>在探索与利用之间进行折中</a:t>
            </a:r>
            <a:endParaRPr lang="zh-CN" altLang="en-US" sz="2800" b="1" dirty="0" smtClean="0">
              <a:solidFill>
                <a:prstClr val="black"/>
              </a:solidFill>
              <a:latin typeface="黑体" panose="02010609060101010101" pitchFamily="49" charset="-122"/>
              <a:ea typeface="黑体" panose="02010609060101010101" pitchFamily="49" charset="-122"/>
              <a:sym typeface="+mn-ea"/>
            </a:endParaRPr>
          </a:p>
          <a:p>
            <a:pPr lvl="1" algn="l">
              <a:buClrTx/>
              <a:buSzTx/>
            </a:pPr>
            <a:r>
              <a:rPr lang="zh-CN" altLang="zh-CN" sz="2400" dirty="0">
                <a:latin typeface="黑体" panose="02010609060101010101" pitchFamily="49" charset="-122"/>
                <a:ea typeface="黑体" panose="02010609060101010101" pitchFamily="49" charset="-122"/>
                <a:sym typeface="+mn-ea"/>
              </a:rPr>
              <a:t>ϵ-</a:t>
            </a:r>
            <a:r>
              <a:rPr lang="zh-CN" altLang="zh-CN" sz="2400" dirty="0">
                <a:latin typeface="黑体" panose="02010609060101010101" pitchFamily="49" charset="-122"/>
                <a:ea typeface="黑体" panose="02010609060101010101" pitchFamily="49" charset="-122"/>
                <a:sym typeface="+mn-ea"/>
              </a:rPr>
              <a:t>贪心</a:t>
            </a:r>
            <a:endParaRPr lang="zh-CN" altLang="zh-CN" sz="2400" dirty="0">
              <a:latin typeface="黑体" panose="02010609060101010101" pitchFamily="49" charset="-122"/>
              <a:ea typeface="黑体" panose="02010609060101010101" pitchFamily="49" charset="-122"/>
            </a:endParaRPr>
          </a:p>
          <a:p>
            <a:pPr lvl="1" algn="l">
              <a:buClrTx/>
              <a:buSzTx/>
            </a:pPr>
            <a:r>
              <a:rPr lang="zh-CN" altLang="zh-CN" sz="2400" dirty="0">
                <a:latin typeface="黑体" panose="02010609060101010101" pitchFamily="49" charset="-122"/>
                <a:ea typeface="黑体" panose="02010609060101010101" pitchFamily="49" charset="-122"/>
                <a:sym typeface="+mn-ea"/>
              </a:rPr>
              <a:t>Softmax</a:t>
            </a:r>
            <a:endParaRPr lang="zh-CN" altLang="zh-CN" sz="2400" dirty="0">
              <a:latin typeface="黑体" panose="02010609060101010101" pitchFamily="49" charset="-122"/>
              <a:ea typeface="黑体" panose="02010609060101010101" pitchFamily="49" charset="-122"/>
            </a:endParaRPr>
          </a:p>
        </p:txBody>
      </p:sp>
      <p:pic>
        <p:nvPicPr>
          <p:cNvPr id="32" name="图片 31"/>
          <p:cNvPicPr>
            <a:picLocks noChangeAspect="1"/>
          </p:cNvPicPr>
          <p:nvPr>
            <p:custDataLst>
              <p:tags r:id="rId1"/>
            </p:custDataLst>
          </p:nvPr>
        </p:nvPicPr>
        <p:blipFill>
          <a:blip r:embed="rId2"/>
          <a:stretch>
            <a:fillRect/>
          </a:stretch>
        </p:blipFill>
        <p:spPr>
          <a:xfrm>
            <a:off x="6787077" y="1282498"/>
            <a:ext cx="2303253" cy="1864851"/>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本节目录</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smtClean="0">
                <a:solidFill>
                  <a:schemeClr val="tx1"/>
                </a:solidFill>
                <a:latin typeface="黑体" panose="02010609060101010101" pitchFamily="49" charset="-122"/>
                <a:ea typeface="黑体" panose="02010609060101010101" pitchFamily="49" charset="-122"/>
              </a:rPr>
              <a:t>概述</a:t>
            </a:r>
            <a:endParaRPr lang="en-US" altLang="zh-CN" sz="2800" b="1" dirty="0" smtClean="0">
              <a:solidFill>
                <a:schemeClr val="tx1"/>
              </a:solidFill>
              <a:latin typeface="黑体" panose="02010609060101010101" pitchFamily="49" charset="-122"/>
              <a:ea typeface="黑体" panose="02010609060101010101" pitchFamily="49" charset="-122"/>
            </a:endParaRPr>
          </a:p>
          <a:p>
            <a:pPr algn="l">
              <a:buClrTx/>
              <a:buSzTx/>
            </a:pPr>
            <a:r>
              <a:rPr lang="zh-CN" altLang="en-US" sz="2800" b="1" dirty="0" smtClean="0">
                <a:latin typeface="黑体" panose="02010609060101010101" pitchFamily="49" charset="-122"/>
                <a:ea typeface="黑体" panose="02010609060101010101" pitchFamily="49" charset="-122"/>
                <a:sym typeface="+mn-ea"/>
              </a:rPr>
              <a:t>K-摇臂赌博机</a:t>
            </a:r>
            <a:endParaRPr lang="zh-CN" altLang="en-US" sz="2800" b="1" dirty="0" smtClean="0">
              <a:latin typeface="黑体" panose="02010609060101010101" pitchFamily="49" charset="-122"/>
              <a:ea typeface="黑体" panose="02010609060101010101" pitchFamily="49" charset="-122"/>
              <a:sym typeface="+mn-ea"/>
            </a:endParaRPr>
          </a:p>
          <a:p>
            <a:pPr lvl="1" algn="l">
              <a:buClrTx/>
              <a:buSzTx/>
            </a:pPr>
            <a:r>
              <a:rPr lang="en-US" altLang="zh-CN" sz="2450" dirty="0" smtClean="0">
                <a:latin typeface="微软雅黑" panose="020B0503020204020204" charset="-122"/>
                <a:cs typeface="微软雅黑" panose="020B0503020204020204" charset="-122"/>
                <a:sym typeface="+mn-ea"/>
              </a:rPr>
              <a:t>ϵ</a:t>
            </a:r>
            <a:r>
              <a:rPr lang="en-US" altLang="zh-CN" sz="2450" dirty="0" smtClean="0">
                <a:sym typeface="+mn-ea"/>
              </a:rPr>
              <a:t>-</a:t>
            </a:r>
            <a:r>
              <a:rPr lang="zh-CN" altLang="en-US" sz="2450" dirty="0" smtClean="0">
                <a:sym typeface="+mn-ea"/>
              </a:rPr>
              <a:t>贪心</a:t>
            </a:r>
            <a:endParaRPr lang="zh-CN" altLang="en-US" sz="2450" dirty="0" smtClean="0">
              <a:sym typeface="+mn-ea"/>
            </a:endParaRPr>
          </a:p>
          <a:p>
            <a:pPr lvl="1" algn="l">
              <a:buClrTx/>
              <a:buSzTx/>
            </a:pPr>
            <a:r>
              <a:rPr lang="en-US" altLang="zh-CN" sz="2450" dirty="0" err="1" smtClean="0">
                <a:sym typeface="+mn-ea"/>
              </a:rPr>
              <a:t>Softmax</a:t>
            </a:r>
            <a:endParaRPr lang="zh-CN" altLang="en-US" sz="2450" b="1" dirty="0" smtClean="0">
              <a:latin typeface="黑体" panose="02010609060101010101" pitchFamily="49" charset="-122"/>
              <a:ea typeface="黑体" panose="02010609060101010101" pitchFamily="49" charset="-122"/>
            </a:endParaRPr>
          </a:p>
          <a:p>
            <a:r>
              <a:rPr lang="zh-CN" altLang="en-US" sz="2800" b="1" dirty="0" smtClean="0">
                <a:latin typeface="黑体" panose="02010609060101010101" pitchFamily="49" charset="-122"/>
                <a:ea typeface="黑体" panose="02010609060101010101" pitchFamily="49" charset="-122"/>
              </a:rPr>
              <a:t>有模型学习</a:t>
            </a:r>
            <a:endParaRPr lang="en-US" altLang="zh-CN" sz="2800" b="1" dirty="0" smtClean="0">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sym typeface="+mn-ea"/>
              </a:rPr>
              <a:t>策略迭代与值迭代</a:t>
            </a:r>
            <a:endParaRPr lang="zh-CN" altLang="en-US" sz="2400" dirty="0" smtClean="0">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sz="2800" b="1" dirty="0" smtClean="0">
                <a:solidFill>
                  <a:schemeClr val="tx1"/>
                </a:solidFill>
                <a:latin typeface="黑体" panose="02010609060101010101" pitchFamily="49" charset="-122"/>
                <a:ea typeface="黑体" panose="02010609060101010101" pitchFamily="49" charset="-122"/>
              </a:rPr>
              <a:t>无模型学习</a:t>
            </a:r>
            <a:endParaRPr lang="zh-CN" altLang="en-US" sz="2800" b="1" dirty="0" smtClean="0">
              <a:solidFill>
                <a:schemeClr val="tx1"/>
              </a:solidFill>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sym typeface="+mn-ea"/>
              </a:rPr>
              <a:t>时序差分学习</a:t>
            </a:r>
            <a:endParaRPr lang="en-US" altLang="zh-CN" sz="2400" dirty="0" smtClean="0">
              <a:solidFill>
                <a:schemeClr val="tx1"/>
              </a:solidFill>
              <a:latin typeface="黑体" panose="02010609060101010101" pitchFamily="49" charset="-122"/>
              <a:ea typeface="黑体" panose="02010609060101010101" pitchFamily="49" charset="-122"/>
            </a:endParaRPr>
          </a:p>
          <a:p>
            <a:pPr lvl="1"/>
            <a:r>
              <a:rPr lang="en-US" altLang="zh-CN" sz="2400" dirty="0" smtClean="0">
                <a:latin typeface="黑体" panose="02010609060101010101" pitchFamily="49" charset="-122"/>
                <a:ea typeface="黑体" panose="02010609060101010101" pitchFamily="49" charset="-122"/>
                <a:sym typeface="+mn-ea"/>
              </a:rPr>
              <a:t>Q</a:t>
            </a:r>
            <a:r>
              <a:rPr lang="zh-CN" altLang="en-US" sz="2400" dirty="0" smtClean="0">
                <a:latin typeface="黑体" panose="02010609060101010101" pitchFamily="49" charset="-122"/>
                <a:ea typeface="黑体" panose="02010609060101010101" pitchFamily="49" charset="-122"/>
                <a:sym typeface="+mn-ea"/>
              </a:rPr>
              <a:t>学习</a:t>
            </a:r>
            <a:endParaRPr lang="en-US" altLang="zh-CN" sz="2400" dirty="0" smtClean="0">
              <a:solidFill>
                <a:schemeClr val="tx1"/>
              </a:solidFill>
              <a:latin typeface="黑体" panose="02010609060101010101" pitchFamily="49" charset="-122"/>
              <a:ea typeface="黑体" panose="02010609060101010101" pitchFamily="49" charset="-122"/>
            </a:endParaRPr>
          </a:p>
          <a:p>
            <a:pPr lvl="0" algn="l">
              <a:buClrTx/>
              <a:buSzTx/>
            </a:pPr>
            <a:r>
              <a:rPr lang="zh-CN" altLang="en-US" sz="2800" b="1" dirty="0" smtClean="0">
                <a:latin typeface="黑体" panose="02010609060101010101" pitchFamily="49" charset="-122"/>
                <a:ea typeface="黑体" panose="02010609060101010101" pitchFamily="49" charset="-122"/>
                <a:sym typeface="+mn-ea"/>
              </a:rPr>
              <a:t>值函数近似</a:t>
            </a:r>
            <a:endParaRPr lang="zh-CN" altLang="en-US" sz="2800" b="1" dirty="0" smtClean="0">
              <a:latin typeface="黑体" panose="02010609060101010101" pitchFamily="49" charset="-122"/>
              <a:ea typeface="黑体" panose="02010609060101010101" pitchFamily="49" charset="-122"/>
              <a:sym typeface="+mn-ea"/>
            </a:endParaRPr>
          </a:p>
          <a:p>
            <a:pPr lvl="0" algn="l">
              <a:buClrTx/>
              <a:buSzTx/>
            </a:pPr>
            <a:r>
              <a:rPr lang="zh-CN" altLang="en-US" sz="2800" b="1" dirty="0" smtClean="0">
                <a:latin typeface="黑体" panose="02010609060101010101" pitchFamily="49" charset="-122"/>
                <a:ea typeface="黑体" panose="02010609060101010101" pitchFamily="49" charset="-122"/>
                <a:sym typeface="+mn-ea"/>
              </a:rPr>
              <a:t>模仿学习</a:t>
            </a:r>
            <a:endParaRPr lang="zh-CN" altLang="en-US" sz="2800" b="1" dirty="0" smtClean="0">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K-摇臂赌博机</a:t>
            </a:r>
            <a:endParaRPr lang="zh-CN" altLang="en-US" b="1" dirty="0">
              <a:latin typeface="黑体" panose="02010609060101010101" pitchFamily="49" charset="-122"/>
              <a:ea typeface="黑体" panose="02010609060101010101" pitchFamily="49" charset="-122"/>
            </a:endParaRPr>
          </a:p>
        </p:txBody>
      </p:sp>
      <p:sp>
        <p:nvSpPr>
          <p:cNvPr id="11" name="副标题 2"/>
          <p:cNvSpPr txBox="1"/>
          <p:nvPr/>
        </p:nvSpPr>
        <p:spPr>
          <a:xfrm>
            <a:off x="395605" y="1124585"/>
            <a:ext cx="8407400" cy="525653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lvl="0" algn="l">
              <a:buClrTx/>
              <a:buSzTx/>
            </a:pPr>
            <a:r>
              <a:rPr lang="zh-CN" altLang="en-US" sz="2800" b="1" dirty="0" smtClean="0">
                <a:solidFill>
                  <a:prstClr val="black"/>
                </a:solidFill>
                <a:latin typeface="黑体" panose="02010609060101010101" pitchFamily="49" charset="-122"/>
                <a:ea typeface="黑体" panose="02010609060101010101" pitchFamily="49" charset="-122"/>
                <a:sym typeface="+mn-ea"/>
              </a:rPr>
              <a:t>ϵ-贪心</a:t>
            </a:r>
            <a:endParaRPr lang="zh-CN" altLang="en-US" sz="2800" b="1" dirty="0" smtClean="0">
              <a:solidFill>
                <a:prstClr val="black"/>
              </a:solidFill>
              <a:latin typeface="黑体" panose="02010609060101010101" pitchFamily="49" charset="-122"/>
              <a:ea typeface="黑体" panose="02010609060101010101" pitchFamily="49" charset="-122"/>
            </a:endParaRPr>
          </a:p>
          <a:p>
            <a:pPr lvl="1" algn="l">
              <a:buClrTx/>
              <a:buSzTx/>
            </a:pPr>
            <a:r>
              <a:rPr lang="zh-CN" altLang="zh-CN" sz="2400" dirty="0">
                <a:latin typeface="黑体" panose="02010609060101010101" pitchFamily="49" charset="-122"/>
                <a:ea typeface="黑体" panose="02010609060101010101" pitchFamily="49" charset="-122"/>
                <a:sym typeface="+mn-ea"/>
              </a:rPr>
              <a:t>以</a:t>
            </a:r>
            <a:r>
              <a:rPr lang="zh-CN" altLang="zh-CN" sz="2400" dirty="0">
                <a:latin typeface="黑体" panose="02010609060101010101" pitchFamily="49" charset="-122"/>
                <a:ea typeface="黑体" panose="02010609060101010101" pitchFamily="49" charset="-122"/>
                <a:sym typeface="+mn-ea"/>
              </a:rPr>
              <a:t>ϵ</a:t>
            </a:r>
            <a:r>
              <a:rPr lang="zh-CN" altLang="zh-CN" sz="2400" dirty="0">
                <a:latin typeface="黑体" panose="02010609060101010101" pitchFamily="49" charset="-122"/>
                <a:ea typeface="黑体" panose="02010609060101010101" pitchFamily="49" charset="-122"/>
                <a:sym typeface="+mn-ea"/>
              </a:rPr>
              <a:t>的概率探索：均匀随机选择一个摇臂</a:t>
            </a:r>
            <a:endParaRPr lang="zh-CN" altLang="zh-CN" sz="2400" dirty="0">
              <a:latin typeface="黑体" panose="02010609060101010101" pitchFamily="49" charset="-122"/>
              <a:ea typeface="黑体" panose="02010609060101010101" pitchFamily="49" charset="-122"/>
              <a:sym typeface="+mn-ea"/>
            </a:endParaRPr>
          </a:p>
          <a:p>
            <a:pPr lvl="1" algn="l">
              <a:buClrTx/>
              <a:buSzTx/>
            </a:pPr>
            <a:r>
              <a:rPr lang="zh-CN" altLang="zh-CN" sz="2400" dirty="0">
                <a:latin typeface="黑体" panose="02010609060101010101" pitchFamily="49" charset="-122"/>
                <a:ea typeface="黑体" panose="02010609060101010101" pitchFamily="49" charset="-122"/>
                <a:sym typeface="+mn-ea"/>
              </a:rPr>
              <a:t>以1-</a:t>
            </a:r>
            <a:r>
              <a:rPr lang="zh-CN" altLang="zh-CN" sz="2400" dirty="0">
                <a:latin typeface="黑体" panose="02010609060101010101" pitchFamily="49" charset="-122"/>
                <a:ea typeface="黑体" panose="02010609060101010101" pitchFamily="49" charset="-122"/>
                <a:sym typeface="+mn-ea"/>
              </a:rPr>
              <a:t>ϵ</a:t>
            </a:r>
            <a:r>
              <a:rPr lang="zh-CN" altLang="zh-CN" sz="2400" dirty="0">
                <a:latin typeface="黑体" panose="02010609060101010101" pitchFamily="49" charset="-122"/>
                <a:ea typeface="黑体" panose="02010609060101010101" pitchFamily="49" charset="-122"/>
                <a:sym typeface="+mn-ea"/>
              </a:rPr>
              <a:t>的概率利用：选择当前平均奖赏最高的摇臂</a:t>
            </a:r>
            <a:endParaRPr lang="zh-CN" altLang="zh-CN" sz="2400" dirty="0">
              <a:latin typeface="黑体" panose="02010609060101010101" pitchFamily="49" charset="-122"/>
              <a:ea typeface="黑体" panose="02010609060101010101" pitchFamily="49" charset="-122"/>
            </a:endParaRPr>
          </a:p>
          <a:p>
            <a:pPr lvl="0" algn="l">
              <a:buClrTx/>
              <a:buSzTx/>
            </a:pPr>
            <a:r>
              <a:rPr lang="zh-CN" altLang="en-US" sz="2800" b="1" dirty="0" smtClean="0">
                <a:solidFill>
                  <a:prstClr val="black"/>
                </a:solidFill>
                <a:latin typeface="黑体" panose="02010609060101010101" pitchFamily="49" charset="-122"/>
                <a:ea typeface="黑体" panose="02010609060101010101" pitchFamily="49" charset="-122"/>
                <a:sym typeface="+mn-ea"/>
              </a:rPr>
              <a:t>Softmax：</a:t>
            </a:r>
            <a:r>
              <a:rPr lang="zh-CN" altLang="en-US" sz="2800" b="1" dirty="0" smtClean="0">
                <a:solidFill>
                  <a:prstClr val="black"/>
                </a:solidFill>
                <a:latin typeface="黑体" panose="02010609060101010101" pitchFamily="49" charset="-122"/>
                <a:ea typeface="黑体" panose="02010609060101010101" pitchFamily="49" charset="-122"/>
                <a:sym typeface="+mn-ea"/>
              </a:rPr>
              <a:t>基于当前已知的摇臂平均奖赏来对探索与利用折中</a:t>
            </a:r>
            <a:endParaRPr lang="zh-CN" altLang="en-US" sz="2800" b="1" dirty="0" smtClean="0">
              <a:solidFill>
                <a:prstClr val="black"/>
              </a:solidFill>
              <a:latin typeface="黑体" panose="02010609060101010101" pitchFamily="49" charset="-122"/>
              <a:ea typeface="黑体" panose="02010609060101010101" pitchFamily="49" charset="-122"/>
              <a:sym typeface="+mn-ea"/>
            </a:endParaRPr>
          </a:p>
          <a:p>
            <a:pPr lvl="1" algn="l">
              <a:buClrTx/>
              <a:buSzTx/>
            </a:pPr>
            <a:r>
              <a:rPr lang="zh-CN" altLang="zh-CN" sz="2400" dirty="0">
                <a:latin typeface="黑体" panose="02010609060101010101" pitchFamily="49" charset="-122"/>
                <a:ea typeface="黑体" panose="02010609060101010101" pitchFamily="49" charset="-122"/>
                <a:sym typeface="+mn-ea"/>
              </a:rPr>
              <a:t>若某个摇臂当前的平均奖赏越大，则它被选择的概率越高</a:t>
            </a:r>
            <a:endParaRPr lang="zh-CN" altLang="zh-CN" sz="2400" dirty="0">
              <a:latin typeface="黑体" panose="02010609060101010101" pitchFamily="49" charset="-122"/>
              <a:ea typeface="黑体" panose="02010609060101010101" pitchFamily="49" charset="-122"/>
              <a:sym typeface="+mn-ea"/>
            </a:endParaRPr>
          </a:p>
          <a:p>
            <a:pPr lvl="1" algn="l">
              <a:buClrTx/>
              <a:buSzTx/>
            </a:pPr>
            <a:r>
              <a:rPr lang="zh-CN" altLang="zh-CN" sz="2400" dirty="0">
                <a:latin typeface="黑体" panose="02010609060101010101" pitchFamily="49" charset="-122"/>
                <a:ea typeface="黑体" panose="02010609060101010101" pitchFamily="49" charset="-122"/>
                <a:sym typeface="+mn-ea"/>
              </a:rPr>
              <a:t>概率分配使用Boltzmann分布：</a:t>
            </a:r>
            <a:endParaRPr lang="zh-CN" altLang="zh-CN" sz="2400" dirty="0">
              <a:latin typeface="黑体" panose="02010609060101010101" pitchFamily="49" charset="-122"/>
              <a:ea typeface="黑体" panose="02010609060101010101" pitchFamily="49" charset="-122"/>
              <a:sym typeface="+mn-ea"/>
            </a:endParaRPr>
          </a:p>
          <a:p>
            <a:pPr marL="457200" lvl="1" indent="0" algn="l">
              <a:buClrTx/>
              <a:buSzTx/>
              <a:buNone/>
            </a:pPr>
            <a:endParaRPr lang="zh-CN" altLang="zh-CN" sz="2400" dirty="0">
              <a:latin typeface="黑体" panose="02010609060101010101" pitchFamily="49" charset="-122"/>
              <a:ea typeface="黑体" panose="02010609060101010101" pitchFamily="49" charset="-122"/>
              <a:sym typeface="+mn-ea"/>
            </a:endParaRPr>
          </a:p>
          <a:p>
            <a:pPr marL="457200" lvl="1" indent="0" algn="l">
              <a:buClrTx/>
              <a:buSzTx/>
              <a:buNone/>
            </a:pPr>
            <a:r>
              <a:rPr lang="zh-CN" altLang="zh-CN" sz="2400" dirty="0">
                <a:latin typeface="黑体" panose="02010609060101010101" pitchFamily="49" charset="-122"/>
                <a:ea typeface="黑体" panose="02010609060101010101" pitchFamily="49" charset="-122"/>
                <a:sym typeface="+mn-ea"/>
              </a:rPr>
              <a:t>其中，</a:t>
            </a:r>
            <a:r>
              <a:rPr lang="en-US" altLang="zh-CN" sz="2400" i="1" dirty="0">
                <a:latin typeface="Times New Roman" panose="02020603050405020304" charset="0"/>
                <a:ea typeface="黑体" panose="02010609060101010101" pitchFamily="49" charset="-122"/>
                <a:cs typeface="Times New Roman" panose="02020603050405020304" charset="0"/>
                <a:sym typeface="+mn-ea"/>
              </a:rPr>
              <a:t>Q</a:t>
            </a:r>
            <a:r>
              <a:rPr lang="en-US" altLang="zh-CN" sz="2400" dirty="0">
                <a:latin typeface="Times New Roman" panose="02020603050405020304" charset="0"/>
                <a:ea typeface="黑体" panose="02010609060101010101" pitchFamily="49" charset="-122"/>
                <a:cs typeface="Times New Roman" panose="02020603050405020304" charset="0"/>
                <a:sym typeface="+mn-ea"/>
              </a:rPr>
              <a:t>(</a:t>
            </a:r>
            <a:r>
              <a:rPr lang="en-US" altLang="zh-CN" sz="2400" i="1" dirty="0">
                <a:latin typeface="Times New Roman" panose="02020603050405020304" charset="0"/>
                <a:ea typeface="黑体" panose="02010609060101010101" pitchFamily="49" charset="-122"/>
                <a:cs typeface="Times New Roman" panose="02020603050405020304" charset="0"/>
                <a:sym typeface="+mn-ea"/>
              </a:rPr>
              <a:t>i</a:t>
            </a:r>
            <a:r>
              <a:rPr lang="en-US" altLang="zh-CN" sz="2400" dirty="0">
                <a:latin typeface="Times New Roman" panose="02020603050405020304" charset="0"/>
                <a:ea typeface="黑体" panose="02010609060101010101" pitchFamily="49" charset="-122"/>
                <a:cs typeface="Times New Roman" panose="02020603050405020304" charset="0"/>
                <a:sym typeface="+mn-ea"/>
              </a:rPr>
              <a:t>)</a:t>
            </a:r>
            <a:r>
              <a:rPr lang="zh-CN" altLang="zh-CN" sz="2400" dirty="0">
                <a:latin typeface="黑体" panose="02010609060101010101" pitchFamily="49" charset="-122"/>
                <a:ea typeface="黑体" panose="02010609060101010101" pitchFamily="49" charset="-122"/>
                <a:sym typeface="+mn-ea"/>
              </a:rPr>
              <a:t>记录当前摇臂的平均奖赏</a:t>
            </a:r>
            <a:endParaRPr lang="zh-CN" altLang="en-US" sz="2800" b="1" dirty="0" smtClean="0">
              <a:solidFill>
                <a:prstClr val="black"/>
              </a:solidFill>
              <a:latin typeface="黑体" panose="02010609060101010101" pitchFamily="49" charset="-122"/>
              <a:ea typeface="黑体" panose="02010609060101010101" pitchFamily="49" charset="-122"/>
              <a:sym typeface="+mn-ea"/>
            </a:endParaRPr>
          </a:p>
          <a:p>
            <a:pPr lvl="0" algn="l">
              <a:buClrTx/>
              <a:buSzTx/>
            </a:pPr>
            <a:r>
              <a:rPr lang="zh-CN" altLang="en-US" sz="2800" b="1" dirty="0" smtClean="0">
                <a:solidFill>
                  <a:prstClr val="black"/>
                </a:solidFill>
                <a:latin typeface="黑体" panose="02010609060101010101" pitchFamily="49" charset="-122"/>
                <a:ea typeface="黑体" panose="02010609060101010101" pitchFamily="49" charset="-122"/>
                <a:sym typeface="+mn-ea"/>
              </a:rPr>
              <a:t>两种算法都有一个折中参数，算法性能孰好孰坏取决于具体应用问题</a:t>
            </a:r>
            <a:endParaRPr lang="zh-CN" altLang="en-US" sz="2800" b="1" dirty="0" smtClean="0">
              <a:solidFill>
                <a:prstClr val="black"/>
              </a:solidFill>
              <a:latin typeface="黑体" panose="02010609060101010101" pitchFamily="49" charset="-122"/>
              <a:ea typeface="黑体" panose="02010609060101010101" pitchFamily="49" charset="-122"/>
              <a:sym typeface="+mn-ea"/>
            </a:endParaRPr>
          </a:p>
          <a:p>
            <a:pPr marL="457200" lvl="1" indent="0" algn="l">
              <a:buClrTx/>
              <a:buSzTx/>
              <a:buNone/>
            </a:pPr>
            <a:endParaRPr lang="zh-CN" altLang="zh-CN" sz="2400" dirty="0">
              <a:latin typeface="黑体" panose="02010609060101010101" pitchFamily="49" charset="-122"/>
              <a:ea typeface="黑体" panose="02010609060101010101" pitchFamily="49" charset="-122"/>
            </a:endParaRPr>
          </a:p>
        </p:txBody>
      </p:sp>
      <p:graphicFrame>
        <p:nvGraphicFramePr>
          <p:cNvPr id="14" name="对象 13"/>
          <p:cNvGraphicFramePr>
            <a:graphicFrameLocks noChangeAspect="1"/>
          </p:cNvGraphicFramePr>
          <p:nvPr>
            <p:custDataLst>
              <p:tags r:id="rId1"/>
            </p:custDataLst>
          </p:nvPr>
        </p:nvGraphicFramePr>
        <p:xfrm>
          <a:off x="5364485" y="4221365"/>
          <a:ext cx="2051050" cy="842962"/>
        </p:xfrm>
        <a:graphic>
          <a:graphicData uri="http://schemas.openxmlformats.org/presentationml/2006/ole">
            <mc:AlternateContent xmlns:mc="http://schemas.openxmlformats.org/markup-compatibility/2006">
              <mc:Choice xmlns:v="urn:schemas-microsoft-com:vml" Requires="v">
                <p:oleObj spid="_x0000_s266101" name="Formula" r:id="rId2" imgW="8915400" imgH="3638550" progId="Equation.Ribbit">
                  <p:embed/>
                </p:oleObj>
              </mc:Choice>
              <mc:Fallback>
                <p:oleObj name="Formula" r:id="rId2" imgW="8915400" imgH="3638550" progId="Equation.Ribbit">
                  <p:embed/>
                  <p:pic>
                    <p:nvPicPr>
                      <p:cNvPr id="0" name="图片 266100"/>
                      <p:cNvPicPr>
                        <a:picLocks noChangeAspect="1" noChangeArrowheads="1"/>
                      </p:cNvPicPr>
                      <p:nvPr/>
                    </p:nvPicPr>
                    <p:blipFill>
                      <a:blip r:embed="rId3"/>
                      <a:srcRect/>
                      <a:stretch>
                        <a:fillRect/>
                      </a:stretch>
                    </p:blipFill>
                    <p:spPr bwMode="auto">
                      <a:xfrm>
                        <a:off x="5364485" y="4221365"/>
                        <a:ext cx="2051050" cy="8429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本节目录</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概述</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K-摇臂赌博机</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1" algn="l">
              <a:buClrTx/>
              <a:buSzTx/>
            </a:pPr>
            <a:r>
              <a:rPr lang="en-US" altLang="zh-CN" sz="2450" dirty="0" smtClean="0">
                <a:solidFill>
                  <a:schemeClr val="bg1">
                    <a:lumMod val="85000"/>
                  </a:schemeClr>
                </a:solidFill>
                <a:latin typeface="微软雅黑" panose="020B0503020204020204" charset="-122"/>
                <a:cs typeface="微软雅黑" panose="020B0503020204020204" charset="-122"/>
                <a:sym typeface="+mn-ea"/>
              </a:rPr>
              <a:t>ϵ</a:t>
            </a:r>
            <a:r>
              <a:rPr lang="en-US" altLang="zh-CN" sz="2450" dirty="0" smtClean="0">
                <a:solidFill>
                  <a:schemeClr val="bg1">
                    <a:lumMod val="85000"/>
                  </a:schemeClr>
                </a:solidFill>
                <a:sym typeface="+mn-ea"/>
              </a:rPr>
              <a:t>-</a:t>
            </a:r>
            <a:r>
              <a:rPr lang="zh-CN" altLang="en-US" sz="2450" dirty="0" smtClean="0">
                <a:solidFill>
                  <a:schemeClr val="bg1">
                    <a:lumMod val="85000"/>
                  </a:schemeClr>
                </a:solidFill>
                <a:sym typeface="+mn-ea"/>
              </a:rPr>
              <a:t>贪心</a:t>
            </a:r>
            <a:endParaRPr lang="zh-CN" altLang="en-US" sz="2450" dirty="0" smtClean="0">
              <a:solidFill>
                <a:schemeClr val="bg1">
                  <a:lumMod val="85000"/>
                </a:schemeClr>
              </a:solidFill>
              <a:sym typeface="+mn-ea"/>
            </a:endParaRPr>
          </a:p>
          <a:p>
            <a:pPr lvl="1" algn="l">
              <a:buClrTx/>
              <a:buSzTx/>
            </a:pPr>
            <a:r>
              <a:rPr lang="en-US" altLang="zh-CN" sz="2450" dirty="0" err="1" smtClean="0">
                <a:solidFill>
                  <a:schemeClr val="bg1">
                    <a:lumMod val="85000"/>
                  </a:schemeClr>
                </a:solidFill>
                <a:sym typeface="+mn-ea"/>
              </a:rPr>
              <a:t>Softmax</a:t>
            </a:r>
            <a:endParaRPr lang="zh-CN" altLang="en-US" sz="2450" b="1" dirty="0" smtClean="0">
              <a:solidFill>
                <a:schemeClr val="bg1">
                  <a:lumMod val="85000"/>
                </a:schemeClr>
              </a:solidFill>
              <a:latin typeface="黑体" panose="02010609060101010101" pitchFamily="49" charset="-122"/>
              <a:ea typeface="黑体" panose="02010609060101010101" pitchFamily="49" charset="-122"/>
            </a:endParaRPr>
          </a:p>
          <a:p>
            <a:r>
              <a:rPr lang="zh-CN" altLang="en-US" sz="2800" b="1" dirty="0" smtClean="0">
                <a:latin typeface="黑体" panose="02010609060101010101" pitchFamily="49" charset="-122"/>
                <a:ea typeface="黑体" panose="02010609060101010101" pitchFamily="49" charset="-122"/>
              </a:rPr>
              <a:t>有模型学习</a:t>
            </a:r>
            <a:endParaRPr lang="en-US" altLang="zh-CN" sz="2800" b="1" dirty="0" smtClean="0">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sym typeface="+mn-ea"/>
              </a:rPr>
              <a:t>策略迭代与值迭代</a:t>
            </a:r>
            <a:endParaRPr lang="zh-CN" altLang="en-US" sz="2400" dirty="0" smtClean="0">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sz="2800" b="1" dirty="0" smtClean="0">
                <a:solidFill>
                  <a:schemeClr val="bg1">
                    <a:lumMod val="85000"/>
                  </a:schemeClr>
                </a:solidFill>
                <a:latin typeface="黑体" panose="02010609060101010101" pitchFamily="49" charset="-122"/>
                <a:ea typeface="黑体" panose="02010609060101010101" pitchFamily="49" charset="-122"/>
              </a:rPr>
              <a:t>无模型学习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endParaRPr>
          </a:p>
          <a:p>
            <a:pPr lvl="1"/>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时序差分学习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1"/>
            <a:r>
              <a:rPr lang="en-US" altLang="zh-CN" sz="2400" dirty="0" smtClean="0">
                <a:solidFill>
                  <a:schemeClr val="bg1">
                    <a:lumMod val="85000"/>
                  </a:schemeClr>
                </a:solidFill>
                <a:latin typeface="黑体" panose="02010609060101010101" pitchFamily="49" charset="-122"/>
                <a:ea typeface="黑体" panose="02010609060101010101" pitchFamily="49" charset="-122"/>
                <a:sym typeface="+mn-ea"/>
              </a:rPr>
              <a:t>Q</a:t>
            </a: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值函数近似</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模仿学习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有模型学习</a:t>
            </a:r>
            <a:endParaRPr lang="zh-CN" altLang="en-US" b="1"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有模型学习 (model-based learning)</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en-US" altLang="zh-CN" sz="2400" i="1" dirty="0" smtClean="0">
                    <a:latin typeface="Times New Roman" panose="02020603050405020304" charset="0"/>
                    <a:ea typeface="黑体" panose="02010609060101010101" pitchFamily="49" charset="-122"/>
                    <a:cs typeface="Times New Roman" panose="02020603050405020304" charset="0"/>
                  </a:rPr>
                  <a:t>S</a:t>
                </a:r>
                <a:r>
                  <a:rPr lang="en-US" altLang="zh-CN" sz="2400" dirty="0" smtClean="0">
                    <a:latin typeface="黑体" panose="02010609060101010101" pitchFamily="49" charset="-122"/>
                    <a:ea typeface="黑体" panose="02010609060101010101" pitchFamily="49" charset="-122"/>
                  </a:rPr>
                  <a:t>,</a:t>
                </a:r>
                <a:r>
                  <a:rPr lang="en-US" altLang="zh-CN" sz="2400" i="1" dirty="0" smtClean="0">
                    <a:latin typeface="Times New Roman" panose="02020603050405020304" charset="0"/>
                    <a:ea typeface="黑体" panose="02010609060101010101" pitchFamily="49" charset="-122"/>
                    <a:cs typeface="Times New Roman" panose="02020603050405020304" charset="0"/>
                  </a:rPr>
                  <a:t>A</a:t>
                </a:r>
                <a:r>
                  <a:rPr lang="en-US" altLang="zh-CN" sz="2400" dirty="0" smtClean="0">
                    <a:latin typeface="黑体" panose="02010609060101010101" pitchFamily="49" charset="-122"/>
                    <a:ea typeface="黑体" panose="02010609060101010101" pitchFamily="49" charset="-122"/>
                  </a:rPr>
                  <a:t>,</a:t>
                </a:r>
                <a:r>
                  <a:rPr lang="en-US" altLang="zh-CN" sz="2400" i="1" dirty="0" smtClean="0">
                    <a:latin typeface="Times New Roman" panose="02020603050405020304" charset="0"/>
                    <a:ea typeface="黑体" panose="02010609060101010101" pitchFamily="49" charset="-122"/>
                    <a:cs typeface="Times New Roman" panose="02020603050405020304" charset="0"/>
                  </a:rPr>
                  <a:t>P</a:t>
                </a:r>
                <a:r>
                  <a:rPr lang="en-US" altLang="zh-CN" sz="2400" dirty="0" smtClean="0">
                    <a:latin typeface="黑体" panose="02010609060101010101" pitchFamily="49" charset="-122"/>
                    <a:ea typeface="黑体" panose="02010609060101010101" pitchFamily="49" charset="-122"/>
                  </a:rPr>
                  <a:t>,</a:t>
                </a:r>
                <a:r>
                  <a:rPr lang="en-US" altLang="zh-CN" sz="2400" i="1" dirty="0" smtClean="0">
                    <a:latin typeface="Times New Roman" panose="02020603050405020304" charset="0"/>
                    <a:ea typeface="黑体" panose="02010609060101010101" pitchFamily="49" charset="-122"/>
                    <a:cs typeface="Times New Roman" panose="02020603050405020304" charset="0"/>
                  </a:rPr>
                  <a:t>R</a:t>
                </a:r>
                <a:r>
                  <a:rPr lang="zh-CN" altLang="en-US" sz="2400" dirty="0" smtClean="0">
                    <a:latin typeface="黑体" panose="02010609060101010101" pitchFamily="49" charset="-122"/>
                    <a:ea typeface="黑体" panose="02010609060101010101" pitchFamily="49" charset="-122"/>
                  </a:rPr>
                  <a:t>已知</a:t>
                </a:r>
                <a:endParaRPr lang="en-US" altLang="zh-CN" sz="2400" dirty="0" smtClean="0">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sym typeface="+mn-ea"/>
                  </a:rPr>
                  <a:t>方便起见，假设状态空间和动作空间均有限</a:t>
                </a:r>
                <a14:m>
                  <m:oMath xmlns:m="http://schemas.openxmlformats.org/officeDocument/2006/math">
                    <m:r>
                      <a:rPr lang="en-US" altLang="zh-CN" sz="2400">
                        <a:solidFill>
                          <a:srgbClr val="FF0000"/>
                        </a:solidFill>
                        <a:latin typeface="Cambria Math" panose="02040503050406030204" pitchFamily="18" charset="0"/>
                        <a:ea typeface="黑体" panose="02010609060101010101" pitchFamily="49" charset="-122"/>
                      </a:rPr>
                      <m:t> </m:t>
                    </m:r>
                  </m:oMath>
                </a14:m>
                <a:endParaRPr lang="en-US" altLang="zh-CN" sz="2400" dirty="0" smtClean="0">
                  <a:solidFill>
                    <a:srgbClr val="FF0000"/>
                  </a:solidFill>
                  <a:latin typeface="黑体" panose="02010609060101010101" pitchFamily="49" charset="-122"/>
                  <a:ea typeface="黑体" panose="02010609060101010101" pitchFamily="49" charset="-122"/>
                </a:endParaRPr>
              </a:p>
              <a:p>
                <a:pPr marL="342900" lvl="1" indent="-342900" algn="l">
                  <a:buClrTx/>
                  <a:buSzTx/>
                  <a:buChar char="•"/>
                </a:pPr>
                <a:r>
                  <a:rPr lang="zh-CN" altLang="en-US" sz="2800" b="1" dirty="0" smtClean="0">
                    <a:solidFill>
                      <a:prstClr val="black"/>
                    </a:solidFill>
                    <a:latin typeface="黑体" panose="02010609060101010101" pitchFamily="49" charset="-122"/>
                    <a:ea typeface="黑体" panose="02010609060101010101" pitchFamily="49" charset="-122"/>
                    <a:sym typeface="+mn-ea"/>
                  </a:rPr>
                  <a:t>强化学习的目标：找到使累积奖赏最大的策略</a:t>
                </a:r>
                <a14:m>
                  <m:oMath xmlns:m="http://schemas.openxmlformats.org/officeDocument/2006/math">
                    <m:r>
                      <a:rPr lang="zh-CN" altLang="en-US" sz="2800" b="1" dirty="0" smtClean="0">
                        <a:solidFill>
                          <a:prstClr val="black"/>
                        </a:solidFill>
                        <a:latin typeface="黑体" panose="02010609060101010101" pitchFamily="49" charset="-122"/>
                        <a:ea typeface="黑体" panose="02010609060101010101" pitchFamily="49" charset="-122"/>
                      </a:rPr>
                      <m:t>ℎ</m:t>
                    </m:r>
                  </m:oMath>
                </a14:m>
                <a:endParaRPr lang="zh-CN" altLang="en-US" sz="2800" b="1" dirty="0" smtClean="0">
                  <a:solidFill>
                    <a:prstClr val="black"/>
                  </a:solidFill>
                  <a:latin typeface="黑体" panose="02010609060101010101" pitchFamily="49" charset="-122"/>
                  <a:ea typeface="黑体" panose="02010609060101010101" pitchFamily="49" charset="-122"/>
                </a:endParaRPr>
              </a:p>
              <a:p>
                <a:pPr marL="342900" lvl="1" indent="-342900" algn="l">
                  <a:buClrTx/>
                  <a:buSzTx/>
                  <a:buChar char="•"/>
                </a:pPr>
                <a:r>
                  <a:rPr lang="zh-CN" altLang="en-US" b="1" dirty="0" smtClean="0">
                    <a:solidFill>
                      <a:srgbClr val="0000FF"/>
                    </a:solidFill>
                    <a:latin typeface="黑体" panose="02010609060101010101" pitchFamily="49" charset="-122"/>
                    <a:ea typeface="黑体" panose="02010609060101010101" pitchFamily="49" charset="-122"/>
                    <a:sym typeface="+mn-ea"/>
                  </a:rPr>
                  <a:t>策略评估</a:t>
                </a:r>
                <a:r>
                  <a:rPr lang="zh-CN" altLang="en-US" b="1" dirty="0" smtClean="0">
                    <a:solidFill>
                      <a:prstClr val="black"/>
                    </a:solidFill>
                    <a:latin typeface="黑体" panose="02010609060101010101" pitchFamily="49" charset="-122"/>
                    <a:ea typeface="黑体" panose="02010609060101010101" pitchFamily="49" charset="-122"/>
                    <a:sym typeface="+mn-ea"/>
                  </a:rPr>
                  <a:t>：使用某策略所带来的累积奖赏</a:t>
                </a:r>
                <a:endParaRPr lang="zh-CN" altLang="en-US" b="1" dirty="0" smtClean="0">
                  <a:solidFill>
                    <a:prstClr val="black"/>
                  </a:solidFill>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b="1" dirty="0" smtClean="0">
                    <a:solidFill>
                      <a:srgbClr val="0000FF"/>
                    </a:solidFill>
                    <a:latin typeface="黑体" panose="02010609060101010101" pitchFamily="49" charset="-122"/>
                    <a:ea typeface="黑体" panose="02010609060101010101" pitchFamily="49" charset="-122"/>
                    <a:sym typeface="+mn-ea"/>
                  </a:rPr>
                  <a:t>策略改进</a:t>
                </a:r>
                <a:r>
                  <a:rPr lang="zh-CN" altLang="en-US" b="1" dirty="0" smtClean="0">
                    <a:solidFill>
                      <a:prstClr val="black"/>
                    </a:solidFill>
                    <a:latin typeface="黑体" panose="02010609060101010101" pitchFamily="49" charset="-122"/>
                    <a:ea typeface="黑体" panose="02010609060101010101" pitchFamily="49" charset="-122"/>
                    <a:sym typeface="+mn-ea"/>
                  </a:rPr>
                  <a:t>：将非最优策略改进为最优策略</a:t>
                </a:r>
                <a:endParaRPr lang="zh-CN" altLang="en-US" b="1" dirty="0" smtClean="0">
                  <a:solidFill>
                    <a:prstClr val="black"/>
                  </a:solidFill>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b="1" dirty="0" smtClean="0">
                    <a:solidFill>
                      <a:srgbClr val="0000FF"/>
                    </a:solidFill>
                    <a:latin typeface="黑体" panose="02010609060101010101" pitchFamily="49" charset="-122"/>
                    <a:ea typeface="黑体" panose="02010609060101010101" pitchFamily="49" charset="-122"/>
                    <a:sym typeface="+mn-ea"/>
                  </a:rPr>
                  <a:t>策略迭代</a:t>
                </a:r>
                <a:r>
                  <a:rPr lang="zh-CN" altLang="en-US" b="1" dirty="0" smtClean="0">
                    <a:solidFill>
                      <a:prstClr val="black"/>
                    </a:solidFill>
                    <a:latin typeface="黑体" panose="02010609060101010101" pitchFamily="49" charset="-122"/>
                    <a:ea typeface="黑体" panose="02010609060101010101" pitchFamily="49" charset="-122"/>
                    <a:sym typeface="+mn-ea"/>
                  </a:rPr>
                  <a:t> (policy iteration)：求解最优策略的方法</a:t>
                </a:r>
                <a:endParaRPr lang="zh-CN" altLang="en-US" b="1" dirty="0" smtClean="0">
                  <a:solidFill>
                    <a:prstClr val="black"/>
                  </a:solidFill>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随机策略作为初始策略</a:t>
                </a:r>
                <a:endParaRPr lang="zh-CN" altLang="en-US" sz="2400" dirty="0" smtClean="0">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策略评估+策略改进+策略评估+策略改进+……</a:t>
                </a:r>
                <a:endParaRPr lang="zh-CN" altLang="en-US" sz="2400" dirty="0" smtClean="0">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直到策略收敛</a:t>
                </a:r>
                <a:endParaRPr lang="zh-CN" altLang="en-US" sz="2400" dirty="0" smtClean="0">
                  <a:latin typeface="黑体" panose="02010609060101010101" pitchFamily="49" charset="-122"/>
                  <a:ea typeface="黑体" panose="02010609060101010101" pitchFamily="49" charset="-122"/>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有模型学习</a:t>
            </a:r>
            <a:endParaRPr lang="zh-CN" altLang="en-US" b="1"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策略评估</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solidFill>
                      <a:schemeClr val="tx1"/>
                    </a:solidFill>
                    <a:latin typeface="黑体" panose="02010609060101010101" pitchFamily="49" charset="-122"/>
                    <a:ea typeface="黑体" panose="02010609060101010101" pitchFamily="49" charset="-122"/>
                  </a:rPr>
                  <a:t>策略迭代</a:t>
                </a:r>
                <a:r>
                  <a:rPr lang="zh-CN" altLang="zh-CN" sz="2400" dirty="0">
                    <a:latin typeface="黑体" panose="02010609060101010101" pitchFamily="49" charset="-122"/>
                    <a:ea typeface="黑体" panose="02010609060101010101" pitchFamily="49" charset="-122"/>
                  </a:rPr>
                  <a:t>是指通过迭代方式不断增大值函数的取值以获得更好的策略，直到求出使得值函数取得最大值的最优策略。对于有模型强化学习问题，可用策略迭代或值迭代方法实现对其进行有效的优化</a:t>
                </a:r>
                <a:r>
                  <a:rPr lang="zh-CN" altLang="zh-CN" sz="2400" dirty="0" smtClean="0">
                    <a:latin typeface="黑体" panose="02010609060101010101" pitchFamily="49" charset="-122"/>
                    <a:ea typeface="黑体" panose="02010609060101010101" pitchFamily="49" charset="-122"/>
                  </a:rPr>
                  <a:t>求解</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假设强化学习过程中当前状态为</a:t>
                </a:r>
                <a14:m>
                  <m:oMath xmlns:m="http://schemas.openxmlformats.org/officeDocument/2006/math">
                    <m:r>
                      <a:rPr lang="en-US" altLang="zh-CN" sz="2400" i="1">
                        <a:latin typeface="Cambria Math" panose="02040503050406030204" pitchFamily="18" charset="0"/>
                        <a:ea typeface="黑体" panose="02010609060101010101" pitchFamily="49" charset="-122"/>
                      </a:rPr>
                      <m:t>𝑠</m:t>
                    </m:r>
                  </m:oMath>
                </a14:m>
                <a:r>
                  <a:rPr lang="zh-CN" altLang="zh-CN" sz="2400" dirty="0">
                    <a:latin typeface="黑体" panose="02010609060101010101" pitchFamily="49" charset="-122"/>
                    <a:ea typeface="黑体" panose="02010609060101010101" pitchFamily="49" charset="-122"/>
                  </a:rPr>
                  <a:t>且环境已知，则根据值函数的贝尔曼方程形式将其状态值函数表示为下列</a:t>
                </a:r>
                <a:r>
                  <a:rPr lang="zh-CN" altLang="zh-CN" sz="2400" dirty="0" smtClean="0">
                    <a:latin typeface="黑体" panose="02010609060101010101" pitchFamily="49" charset="-122"/>
                    <a:ea typeface="黑体" panose="02010609060101010101" pitchFamily="49" charset="-122"/>
                  </a:rPr>
                  <a:t>形式</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e>
                    </m:d>
                    <m:r>
                      <a:rPr lang="en-US" altLang="zh-CN" sz="2400">
                        <a:solidFill>
                          <a:srgbClr val="FF0000"/>
                        </a:solidFill>
                        <a:latin typeface="Cambria Math" panose="02040503050406030204" pitchFamily="18" charset="0"/>
                        <a:ea typeface="黑体" panose="02010609060101010101" pitchFamily="49" charset="-122"/>
                      </a:rPr>
                      <m:t>=</m:t>
                    </m:r>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𝐴</m:t>
                        </m:r>
                      </m:sub>
                      <m:sup>
                        <m:r>
                          <a:rPr lang="en-US" altLang="zh-CN" sz="2400">
                            <a:solidFill>
                              <a:srgbClr val="FF0000"/>
                            </a:solidFill>
                            <a:latin typeface="Cambria Math" panose="02040503050406030204" pitchFamily="18" charset="0"/>
                            <a:ea typeface="黑体" panose="02010609060101010101" pitchFamily="49" charset="-122"/>
                          </a:rPr>
                          <m:t> </m:t>
                        </m:r>
                      </m:sup>
                      <m:e>
                        <m:r>
                          <a:rPr lang="en-US" altLang="zh-CN" sz="2400" i="1">
                            <a:solidFill>
                              <a:srgbClr val="FF0000"/>
                            </a:solidFill>
                            <a:latin typeface="Cambria Math" panose="02040503050406030204" pitchFamily="18" charset="0"/>
                            <a:ea typeface="黑体" panose="02010609060101010101" pitchFamily="49" charset="-122"/>
                          </a:rPr>
                          <m:t>ℎ</m:t>
                        </m:r>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𝑠</m:t>
                            </m:r>
                          </m:e>
                        </m:d>
                      </m:e>
                    </m:nary>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𝑆</m:t>
                        </m:r>
                      </m:sub>
                      <m:sup>
                        <m:r>
                          <a:rPr lang="en-US" altLang="zh-CN" sz="2400">
                            <a:solidFill>
                              <a:srgbClr val="FF0000"/>
                            </a:solidFill>
                            <a:latin typeface="Cambria Math" panose="02040503050406030204" pitchFamily="18" charset="0"/>
                            <a:ea typeface="黑体" panose="02010609060101010101" pitchFamily="49" charset="-122"/>
                          </a:rPr>
                          <m:t> </m:t>
                        </m:r>
                      </m:sup>
                      <m:e>
                        <m:r>
                          <a:rPr lang="en-US" altLang="zh-CN" sz="2400" i="1">
                            <a:solidFill>
                              <a:srgbClr val="FF0000"/>
                            </a:solidFill>
                            <a:latin typeface="Cambria Math" panose="02040503050406030204" pitchFamily="18" charset="0"/>
                            <a:ea typeface="黑体" panose="02010609060101010101" pitchFamily="49" charset="-122"/>
                          </a:rPr>
                          <m:t>𝑃</m:t>
                        </m:r>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𝑅</m:t>
                        </m:r>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d>
                      </m:e>
                    </m:nary>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𝛾</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d>
                    <m:r>
                      <a:rPr lang="en-US" altLang="zh-CN" sz="2400">
                        <a:solidFill>
                          <a:srgbClr val="FF0000"/>
                        </a:solidFill>
                        <a:latin typeface="Cambria Math" panose="02040503050406030204" pitchFamily="18" charset="0"/>
                        <a:ea typeface="黑体" panose="02010609060101010101" pitchFamily="49" charset="-122"/>
                      </a:rPr>
                      <m:t>) </m:t>
                    </m:r>
                  </m:oMath>
                </a14:m>
                <a:endParaRPr lang="en-US" altLang="zh-CN" sz="2400" dirty="0" smtClean="0">
                  <a:solidFill>
                    <a:srgbClr val="FF0000"/>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在某一确定策略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oMath>
                </a14:m>
                <a:r>
                  <a:rPr lang="zh-CN" altLang="en-US" sz="2400" dirty="0">
                    <a:latin typeface="黑体" panose="02010609060101010101" pitchFamily="49" charset="-122"/>
                    <a:ea typeface="黑体" panose="02010609060101010101" pitchFamily="49" charset="-122"/>
                  </a:rPr>
                  <a:t>下，动作值函数</a:t>
                </a:r>
                <a:r>
                  <a:rPr lang="zh-CN" altLang="en-US" sz="2400" dirty="0" smtClean="0">
                    <a:latin typeface="黑体" panose="02010609060101010101" pitchFamily="49" charset="-122"/>
                    <a:ea typeface="黑体" panose="02010609060101010101" pitchFamily="49" charset="-122"/>
                  </a:rPr>
                  <a:t>为：</a:t>
                </a:r>
                <a:r>
                  <a:rPr lang="zh-CN" altLang="zh-CN" sz="2400" dirty="0">
                    <a:solidFill>
                      <a:srgbClr val="FF0000"/>
                    </a:solidFill>
                    <a:ea typeface="黑体" panose="02010609060101010101" pitchFamily="49" charset="-122"/>
                  </a:rPr>
                  <a:t> </a:t>
                </a:r>
                <a14:m>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𝑅</m:t>
                    </m:r>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𝛾</m:t>
                    </m:r>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𝑆</m:t>
                        </m:r>
                      </m:sub>
                      <m:sup>
                        <m:r>
                          <a:rPr lang="en-US" altLang="zh-CN" sz="2400">
                            <a:solidFill>
                              <a:srgbClr val="FF0000"/>
                            </a:solidFill>
                            <a:latin typeface="Cambria Math" panose="02040503050406030204" pitchFamily="18" charset="0"/>
                            <a:ea typeface="黑体" panose="02010609060101010101" pitchFamily="49" charset="-122"/>
                          </a:rPr>
                          <m:t> </m:t>
                        </m:r>
                      </m:sup>
                      <m:e>
                        <m:r>
                          <a:rPr lang="en-US" altLang="zh-CN" sz="2400" i="1">
                            <a:solidFill>
                              <a:srgbClr val="FF0000"/>
                            </a:solidFill>
                            <a:latin typeface="Cambria Math" panose="02040503050406030204" pitchFamily="18" charset="0"/>
                            <a:ea typeface="黑体" panose="02010609060101010101" pitchFamily="49" charset="-122"/>
                          </a:rPr>
                          <m:t>𝑃</m:t>
                        </m:r>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d>
                      </m:e>
                    </m:nary>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有模型学习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策略改进</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smtClean="0">
                    <a:latin typeface="黑体" panose="02010609060101010101" pitchFamily="49" charset="-122"/>
                    <a:ea typeface="黑体" panose="02010609060101010101" pitchFamily="49" charset="-122"/>
                  </a:rPr>
                  <a:t>令与最优策略</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ℎ</m:t>
                        </m:r>
                      </m:e>
                      <m:sup>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对应的最优状态值函数和最优动作值函数分别为</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和</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e>
                    </m:d>
                  </m:oMath>
                </a14:m>
                <a:r>
                  <a:rPr lang="zh-CN" altLang="zh-CN" sz="2400" dirty="0">
                    <a:latin typeface="黑体" panose="02010609060101010101" pitchFamily="49" charset="-122"/>
                    <a:ea typeface="黑体" panose="02010609060101010101" pitchFamily="49" charset="-122"/>
                  </a:rPr>
                  <a:t>，则最优贝尔曼</a:t>
                </a:r>
                <a:r>
                  <a:rPr lang="zh-CN" altLang="zh-CN" sz="2400" dirty="0" smtClean="0">
                    <a:latin typeface="黑体" panose="02010609060101010101" pitchFamily="49" charset="-122"/>
                    <a:ea typeface="黑体" panose="02010609060101010101" pitchFamily="49" charset="-122"/>
                  </a:rPr>
                  <a:t>方程</a:t>
                </a:r>
                <a:r>
                  <a:rPr lang="zh-CN" altLang="en-US" sz="2400" dirty="0" smtClean="0">
                    <a:latin typeface="黑体" panose="02010609060101010101" pitchFamily="49" charset="-122"/>
                    <a:ea typeface="黑体" panose="02010609060101010101" pitchFamily="49" charset="-122"/>
                  </a:rPr>
                  <a:t>：</a:t>
                </a:r>
                <a:endParaRPr lang="zh-CN" altLang="en-US" sz="2400" dirty="0" smtClean="0">
                  <a:latin typeface="黑体" panose="02010609060101010101" pitchFamily="49" charset="-122"/>
                  <a:ea typeface="黑体" panose="02010609060101010101" pitchFamily="49" charset="-122"/>
                </a:endParaRPr>
              </a:p>
              <a:p>
                <a:pPr marL="457200" lvl="1" indent="0" algn="ctr">
                  <a:buNone/>
                </a:pPr>
                <a14:m>
                  <m:oMath xmlns:m="http://schemas.openxmlformats.org/officeDocument/2006/math">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e>
                    </m:d>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𝑚𝑎𝑥</m:t>
                        </m:r>
                      </m:e>
                      <m:sub>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𝐴</m:t>
                        </m:r>
                      </m:sub>
                    </m:sSub>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𝑆</m:t>
                        </m:r>
                      </m:sub>
                      <m:sup>
                        <m:r>
                          <a:rPr lang="en-US" altLang="zh-CN" sz="2400">
                            <a:solidFill>
                              <a:srgbClr val="FF0000"/>
                            </a:solidFill>
                            <a:latin typeface="Cambria Math" panose="02040503050406030204" pitchFamily="18" charset="0"/>
                            <a:ea typeface="黑体" panose="02010609060101010101" pitchFamily="49" charset="-122"/>
                          </a:rPr>
                          <m:t> </m:t>
                        </m:r>
                      </m:sup>
                      <m:e>
                        <m:r>
                          <a:rPr lang="en-US" altLang="zh-CN" sz="2400" i="1">
                            <a:solidFill>
                              <a:srgbClr val="FF0000"/>
                            </a:solidFill>
                            <a:latin typeface="Cambria Math" panose="02040503050406030204" pitchFamily="18" charset="0"/>
                            <a:ea typeface="黑体" panose="02010609060101010101" pitchFamily="49" charset="-122"/>
                          </a:rPr>
                          <m:t>𝑃</m:t>
                        </m:r>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𝑅</m:t>
                        </m:r>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d>
                      </m:e>
                    </m:nary>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𝛾</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m:t>
                        </m:r>
                      </m:sup>
                    </m:sSubSup>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d>
                    <m:r>
                      <a:rPr lang="en-US" altLang="zh-CN" sz="2400">
                        <a:solidFill>
                          <a:srgbClr val="FF0000"/>
                        </a:solidFill>
                        <a:latin typeface="Cambria Math" panose="02040503050406030204" pitchFamily="18" charset="0"/>
                        <a:ea typeface="黑体" panose="02010609060101010101" pitchFamily="49" charset="-122"/>
                      </a:rPr>
                      <m:t>)</m:t>
                    </m:r>
                  </m:oMath>
                </a14:m>
                <a:r>
                  <a:rPr lang="zh-CN" altLang="zh-CN" sz="2400" dirty="0">
                    <a:solidFill>
                      <a:srgbClr val="FF0000"/>
                    </a:solidFill>
                    <a:ea typeface="黑体" panose="02010609060101010101" pitchFamily="49" charset="-122"/>
                  </a:rPr>
                  <a:t> </a:t>
                </a:r>
                <a:endParaRPr lang="zh-CN" altLang="zh-CN" sz="2400" dirty="0">
                  <a:solidFill>
                    <a:srgbClr val="FF0000"/>
                  </a:solidFill>
                  <a:ea typeface="黑体" panose="02010609060101010101" pitchFamily="49" charset="-122"/>
                </a:endParaRPr>
              </a:p>
              <a:p>
                <a:pPr marL="457200" lvl="1" indent="0">
                  <a:buNone/>
                </a:pPr>
                <a14:m>
                  <m:oMathPara xmlns:m="http://schemas.openxmlformats.org/officeDocument/2006/math">
                    <m:oMathParaPr>
                      <m:jc m:val="centerGroup"/>
                    </m:oMathParaPr>
                    <m:oMath xmlns:m="http://schemas.openxmlformats.org/officeDocument/2006/math">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𝑆</m:t>
                          </m:r>
                        </m:sub>
                        <m:sup>
                          <m:r>
                            <a:rPr lang="en-US" altLang="zh-CN" sz="2400">
                              <a:solidFill>
                                <a:srgbClr val="FF0000"/>
                              </a:solidFill>
                              <a:latin typeface="Cambria Math" panose="02040503050406030204" pitchFamily="18" charset="0"/>
                              <a:ea typeface="黑体" panose="02010609060101010101" pitchFamily="49" charset="-122"/>
                            </a:rPr>
                            <m:t> </m:t>
                          </m:r>
                        </m:sup>
                        <m:e>
                          <m:r>
                            <a:rPr lang="en-US" altLang="zh-CN" sz="2400" i="1">
                              <a:solidFill>
                                <a:srgbClr val="FF0000"/>
                              </a:solidFill>
                              <a:latin typeface="Cambria Math" panose="02040503050406030204" pitchFamily="18" charset="0"/>
                              <a:ea typeface="黑体" panose="02010609060101010101" pitchFamily="49" charset="-122"/>
                            </a:rPr>
                            <m:t>𝑃</m:t>
                          </m:r>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𝑅</m:t>
                          </m:r>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d>
                        </m:e>
                      </m:nary>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𝛾</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m:t>
                          </m:r>
                        </m:sup>
                      </m:sSubSup>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e>
                      </m:d>
                      <m:r>
                        <a:rPr lang="en-US" altLang="zh-CN" sz="2400">
                          <a:solidFill>
                            <a:srgbClr val="FF0000"/>
                          </a:solidFill>
                          <a:latin typeface="Cambria Math" panose="02040503050406030204" pitchFamily="18" charset="0"/>
                          <a:ea typeface="黑体" panose="02010609060101010101" pitchFamily="49" charset="-122"/>
                        </a:rPr>
                        <m:t>)</m:t>
                      </m:r>
                    </m:oMath>
                  </m:oMathPara>
                </a14:m>
                <a:endParaRPr lang="en-US" altLang="zh-CN" sz="2400" dirty="0">
                  <a:solidFill>
                    <a:srgbClr val="FF0000"/>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此时</a:t>
                </a:r>
                <a:r>
                  <a:rPr lang="zh-CN" altLang="en-US" sz="2400" dirty="0" smtClean="0">
                    <a:latin typeface="黑体" panose="02010609060101010101" pitchFamily="49" charset="-122"/>
                    <a:ea typeface="黑体" panose="02010609060101010101" pitchFamily="49" charset="-122"/>
                  </a:rPr>
                  <a:t>有：</a:t>
                </a:r>
                <a:r>
                  <a:rPr lang="zh-CN" altLang="zh-CN" sz="2400" dirty="0">
                    <a:solidFill>
                      <a:srgbClr val="FF0000"/>
                    </a:solidFill>
                  </a:rPr>
                  <a:t> </a:t>
                </a:r>
                <a14:m>
                  <m:oMath xmlns:m="http://schemas.openxmlformats.org/officeDocument/2006/math">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𝑉</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e>
                    </m:d>
                    <m:r>
                      <a:rPr lang="en-US" altLang="zh-CN" sz="2400">
                        <a:solidFill>
                          <a:srgbClr val="FF0000"/>
                        </a:solidFill>
                        <a:latin typeface="Cambria Math" panose="02040503050406030204" pitchFamily="18" charset="0"/>
                      </a:rPr>
                      <m:t>=</m:t>
                    </m:r>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𝑚𝑎𝑥</m:t>
                        </m:r>
                      </m:e>
                      <m:sub>
                        <m:r>
                          <a:rPr lang="en-US" altLang="zh-CN" sz="2400" i="1">
                            <a:solidFill>
                              <a:srgbClr val="FF0000"/>
                            </a:solidFill>
                            <a:latin typeface="Cambria Math" panose="02040503050406030204" pitchFamily="18" charset="0"/>
                          </a:rPr>
                          <m:t>𝑎</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𝐴</m:t>
                        </m:r>
                      </m:sub>
                    </m:sSub>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 </m:t>
                    </m:r>
                  </m:oMath>
                </a14:m>
                <a:r>
                  <a:rPr lang="zh-CN" altLang="en-US" sz="2400" dirty="0" smtClean="0">
                    <a:solidFill>
                      <a:srgbClr val="FF0000"/>
                    </a:solidFill>
                    <a:latin typeface="黑体" panose="02010609060101010101" pitchFamily="49" charset="-122"/>
                    <a:ea typeface="黑体" panose="02010609060101010101" pitchFamily="49" charset="-122"/>
                  </a:rPr>
                  <a:t>，</a:t>
                </a:r>
                <a14:m>
                  <m:oMath xmlns:m="http://schemas.openxmlformats.org/officeDocument/2006/math">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𝑉</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e>
                    </m:d>
                    <m:r>
                      <a:rPr lang="en-US" altLang="zh-CN" sz="2400">
                        <a:solidFill>
                          <a:srgbClr val="FF0000"/>
                        </a:solidFill>
                        <a:latin typeface="Cambria Math" panose="02040503050406030204" pitchFamily="18" charset="0"/>
                      </a:rPr>
                      <m:t>=</m:t>
                    </m:r>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𝑚𝑎𝑥</m:t>
                        </m:r>
                      </m:e>
                      <m:sub>
                        <m:r>
                          <a:rPr lang="en-US" altLang="zh-CN" sz="2400" i="1">
                            <a:solidFill>
                              <a:srgbClr val="FF0000"/>
                            </a:solidFill>
                            <a:latin typeface="Cambria Math" panose="02040503050406030204" pitchFamily="18" charset="0"/>
                          </a:rPr>
                          <m:t>𝑎</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𝐴</m:t>
                        </m:r>
                      </m:sub>
                    </m:sSub>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𝑎</m:t>
                            </m:r>
                          </m:e>
                          <m:sup>
                            <m:r>
                              <a:rPr lang="en-US" altLang="zh-CN" sz="2400">
                                <a:solidFill>
                                  <a:srgbClr val="FF0000"/>
                                </a:solidFill>
                                <a:latin typeface="Cambria Math" panose="02040503050406030204" pitchFamily="18" charset="0"/>
                              </a:rPr>
                              <m:t>′</m:t>
                            </m:r>
                          </m:sup>
                        </m:sSup>
                      </m:e>
                    </m:d>
                  </m:oMath>
                </a14:m>
                <a:endParaRPr lang="en-US" altLang="zh-CN" sz="2400" dirty="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将上式代入动作值函数中，可</a:t>
                </a:r>
                <a:r>
                  <a:rPr lang="zh-CN" altLang="en-US" sz="2400" dirty="0" smtClean="0">
                    <a:latin typeface="黑体" panose="02010609060101010101" pitchFamily="49" charset="-122"/>
                    <a:ea typeface="黑体" panose="02010609060101010101" pitchFamily="49" charset="-122"/>
                  </a:rPr>
                  <a:t>得：</a:t>
                </a:r>
                <a:r>
                  <a:rPr lang="zh-CN" altLang="zh-CN" sz="2400" dirty="0">
                    <a:solidFill>
                      <a:srgbClr val="FF0000"/>
                    </a:solidFill>
                  </a:rPr>
                  <a:t> </a:t>
                </a:r>
                <a14:m>
                  <m:oMath xmlns:m="http://schemas.openxmlformats.org/officeDocument/2006/math">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𝑅</m:t>
                    </m:r>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𝛾</m:t>
                    </m:r>
                    <m:nary>
                      <m:naryPr>
                        <m:chr m:val="∑"/>
                        <m:limLoc m:val="undOvr"/>
                        <m:ctrlPr>
                          <a:rPr lang="zh-CN" altLang="zh-CN" sz="2400" i="1">
                            <a:solidFill>
                              <a:srgbClr val="FF0000"/>
                            </a:solidFill>
                            <a:latin typeface="Cambria Math" panose="02040503050406030204"/>
                          </a:rPr>
                        </m:ctrlPr>
                      </m:naryPr>
                      <m:sub>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𝑆</m:t>
                        </m:r>
                      </m:sub>
                      <m:sup>
                        <m:r>
                          <a:rPr lang="en-US" altLang="zh-CN" sz="2400">
                            <a:solidFill>
                              <a:srgbClr val="FF0000"/>
                            </a:solidFill>
                            <a:latin typeface="Cambria Math" panose="02040503050406030204" pitchFamily="18" charset="0"/>
                          </a:rPr>
                          <m:t> </m:t>
                        </m:r>
                      </m:sup>
                      <m:e>
                        <m:r>
                          <a:rPr lang="en-US" altLang="zh-CN" sz="2400" i="1">
                            <a:solidFill>
                              <a:srgbClr val="FF0000"/>
                            </a:solidFill>
                            <a:latin typeface="Cambria Math" panose="02040503050406030204" pitchFamily="18" charset="0"/>
                          </a:rPr>
                          <m:t>𝑃</m:t>
                        </m:r>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r>
                          <a:rPr lang="en-US" altLang="zh-CN" sz="2400">
                            <a:solidFill>
                              <a:srgbClr val="FF0000"/>
                            </a:solidFill>
                            <a:latin typeface="Cambria Math" panose="02040503050406030204" pitchFamily="18" charset="0"/>
                          </a:rPr>
                          <m:t>)</m:t>
                        </m:r>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𝑚𝑎𝑥</m:t>
                            </m:r>
                          </m:e>
                          <m:sub>
                            <m:r>
                              <a:rPr lang="en-US" altLang="zh-CN" sz="2400" i="1">
                                <a:solidFill>
                                  <a:srgbClr val="FF0000"/>
                                </a:solidFill>
                                <a:latin typeface="Cambria Math" panose="02040503050406030204" pitchFamily="18" charset="0"/>
                              </a:rPr>
                              <m:t>𝑎</m:t>
                            </m:r>
                            <m:r>
                              <a:rPr lang="en-US" altLang="zh-CN" sz="2400" baseline="30000">
                                <a:solidFill>
                                  <a:srgbClr val="FF0000"/>
                                </a:solidFill>
                                <a:latin typeface="Cambria Math" panose="02040503050406030204" pitchFamily="18" charset="0"/>
                              </a:rPr>
                              <m:t>′</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𝐴</m:t>
                            </m:r>
                          </m:sub>
                        </m:sSub>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𝑎</m:t>
                                </m:r>
                              </m:e>
                              <m:sup>
                                <m:r>
                                  <a:rPr lang="en-US" altLang="zh-CN" sz="2400">
                                    <a:solidFill>
                                      <a:srgbClr val="FF0000"/>
                                    </a:solidFill>
                                    <a:latin typeface="Cambria Math" panose="02040503050406030204" pitchFamily="18" charset="0"/>
                                  </a:rPr>
                                  <m:t>′</m:t>
                                </m:r>
                              </m:sup>
                            </m:sSup>
                          </m:e>
                        </m:d>
                      </m:e>
                    </m:nary>
                    <m:r>
                      <a:rPr lang="en-US" altLang="zh-CN" sz="2400">
                        <a:latin typeface="Cambria Math" panose="02040503050406030204" pitchFamily="18" charset="0"/>
                      </a:rPr>
                      <m:t> </m:t>
                    </m:r>
                  </m:oMath>
                </a14:m>
                <a:endParaRPr lang="en-US" altLang="zh-CN" sz="2400">
                  <a:latin typeface="Cambria Math" panose="02040503050406030204" pitchFamily="18" charset="0"/>
                </a:endParaRPr>
              </a:p>
              <a:p>
                <a:pPr lvl="1" algn="l">
                  <a:buClrTx/>
                  <a:buSzTx/>
                </a:pPr>
                <a:r>
                  <a:rPr lang="zh-CN" altLang="zh-CN" sz="2400" dirty="0" smtClean="0">
                    <a:latin typeface="黑体" panose="02010609060101010101" pitchFamily="49" charset="-122"/>
                    <a:ea typeface="黑体" panose="02010609060101010101" pitchFamily="49" charset="-122"/>
                  </a:rPr>
                  <a:t>将策略选择的动作改变为当前最优的动作</a:t>
                </a:r>
                <a:r>
                  <a:rPr lang="zh-CN" altLang="zh-CN" sz="2400">
                    <a:latin typeface="Cambria Math" panose="02040503050406030204"/>
                    <a:ea typeface="黑体" panose="02010609060101010101" pitchFamily="49" charset="-122"/>
                  </a:rPr>
                  <a:t>：</a:t>
                </a:r>
                <a14:m>
                  <m:oMath xmlns:m="http://schemas.openxmlformats.org/officeDocument/2006/math">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ℎ</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ea typeface="黑体" panose="02010609060101010101" pitchFamily="49" charset="-122"/>
                      </a:rPr>
                      <m:t>=</m:t>
                    </m:r>
                    <m:sSub>
                      <m:sSubPr>
                        <m:ctrlP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ctrlPr>
                      </m:sSubPr>
                      <m:e>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𝑎𝑟𝑔𝑚𝑎𝑥</m:t>
                        </m:r>
                      </m:e>
                      <m:sub>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𝑎</m:t>
                        </m:r>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m:t>
                        </m:r>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𝐴</m:t>
                        </m:r>
                      </m:sub>
                    </m:sSub>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i="1">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oMath>
                </a14:m>
                <a:endParaRPr lang="zh-CN" altLang="zh-CN" sz="2400" dirty="0" smtClean="0">
                  <a:latin typeface="黑体" panose="02010609060101010101" pitchFamily="49" charset="-122"/>
                  <a:ea typeface="黑体" panose="02010609060101010101" pitchFamily="49" charset="-122"/>
                </a:endParaRPr>
              </a:p>
              <a:p>
                <a:pPr lvl="1"/>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12378"/>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有模型学习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策略迭代</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每一次的策略改善都会带来动作值函数取值的提升，并且策略改善的过程是通过</a:t>
                </a:r>
                <a:r>
                  <a:rPr lang="zh-CN" altLang="zh-CN" sz="2400" dirty="0">
                    <a:solidFill>
                      <a:srgbClr val="0000FF"/>
                    </a:solidFill>
                    <a:latin typeface="黑体" panose="02010609060101010101" pitchFamily="49" charset="-122"/>
                    <a:ea typeface="黑体" panose="02010609060101010101" pitchFamily="49" charset="-122"/>
                  </a:rPr>
                  <a:t>贪婪选择</a:t>
                </a:r>
                <a:r>
                  <a:rPr lang="zh-CN" altLang="zh-CN" sz="2400" dirty="0">
                    <a:latin typeface="黑体" panose="02010609060101010101" pitchFamily="49" charset="-122"/>
                    <a:ea typeface="黑体" panose="02010609060101010101" pitchFamily="49" charset="-122"/>
                  </a:rPr>
                  <a:t>最优动作</a:t>
                </a:r>
                <a:r>
                  <a:rPr lang="zh-CN" altLang="zh-CN" sz="2400" dirty="0" smtClean="0">
                    <a:latin typeface="黑体" panose="02010609060101010101" pitchFamily="49" charset="-122"/>
                    <a:ea typeface="黑体" panose="02010609060101010101" pitchFamily="49" charset="-122"/>
                  </a:rPr>
                  <a:t>实现</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故可直接通过对于动作值函数的优化求解实现对策略的改善</a:t>
                </a:r>
                <a:r>
                  <a:rPr lang="zh-CN" altLang="en-US" sz="2400" dirty="0" smtClean="0">
                    <a:latin typeface="黑体" panose="02010609060101010101" pitchFamily="49" charset="-122"/>
                    <a:ea typeface="黑体" panose="02010609060101010101" pitchFamily="49" charset="-122"/>
                  </a:rPr>
                  <a:t>：</a:t>
                </a:r>
                <a:endParaRPr lang="zh-CN" altLang="en-US" sz="2400" dirty="0" smtClean="0">
                  <a:latin typeface="黑体" panose="02010609060101010101" pitchFamily="49" charset="-122"/>
                  <a:ea typeface="黑体" panose="02010609060101010101" pitchFamily="49" charset="-122"/>
                </a:endParaRPr>
              </a:p>
              <a:p>
                <a:pPr marL="0" lvl="1" indent="0">
                  <a:buNone/>
                </a:pPr>
                <a14:m>
                  <m:oMathPara xmlns:m="http://schemas.openxmlformats.org/officeDocument/2006/math">
                    <m:oMathParaPr>
                      <m:jc m:val="centerGroup"/>
                    </m:oMathParaPr>
                    <m:oMath xmlns:m="http://schemas.openxmlformats.org/officeDocument/2006/math">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𝑉</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e>
                      </m:d>
                      <m:r>
                        <a:rPr lang="en-US" altLang="zh-CN" sz="2400">
                          <a:solidFill>
                            <a:srgbClr val="FF0000"/>
                          </a:solidFill>
                          <a:latin typeface="Cambria Math" panose="02040503050406030204" pitchFamily="18" charset="0"/>
                        </a:rPr>
                        <m:t>=</m:t>
                      </m:r>
                      <m:nary>
                        <m:naryPr>
                          <m:chr m:val="∑"/>
                          <m:limLoc m:val="undOvr"/>
                          <m:ctrlPr>
                            <a:rPr lang="zh-CN" altLang="zh-CN" sz="2400" i="1">
                              <a:solidFill>
                                <a:srgbClr val="FF0000"/>
                              </a:solidFill>
                              <a:latin typeface="Cambria Math" panose="02040503050406030204"/>
                            </a:rPr>
                          </m:ctrlPr>
                        </m:naryPr>
                        <m:sub>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𝑆</m:t>
                          </m:r>
                        </m:sub>
                        <m:sup>
                          <m:r>
                            <a:rPr lang="en-US" altLang="zh-CN" sz="2400">
                              <a:solidFill>
                                <a:srgbClr val="FF0000"/>
                              </a:solidFill>
                              <a:latin typeface="Cambria Math" panose="02040503050406030204" pitchFamily="18" charset="0"/>
                            </a:rPr>
                            <m:t> </m:t>
                          </m:r>
                        </m:sup>
                        <m:e>
                          <m:r>
                            <a:rPr lang="en-US" altLang="zh-CN" sz="2400" i="1">
                              <a:solidFill>
                                <a:srgbClr val="FF0000"/>
                              </a:solidFill>
                              <a:latin typeface="Cambria Math" panose="02040503050406030204" pitchFamily="18" charset="0"/>
                            </a:rPr>
                            <m:t>𝑃</m:t>
                          </m:r>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e>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𝑅</m:t>
                          </m:r>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e>
                          </m:d>
                        </m:e>
                      </m:nary>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𝛾</m:t>
                      </m:r>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𝑉</m:t>
                          </m:r>
                        </m:e>
                        <m:sub>
                          <m:r>
                            <a:rPr lang="en-US" altLang="zh-CN" sz="2400" i="1">
                              <a:solidFill>
                                <a:srgbClr val="FF0000"/>
                              </a:solidFill>
                              <a:latin typeface="Cambria Math" panose="02040503050406030204" pitchFamily="18" charset="0"/>
                            </a:rPr>
                            <m:t>ℎ</m:t>
                          </m:r>
                        </m:sub>
                      </m:sSub>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e>
                      </m:d>
                      <m:r>
                        <a:rPr lang="en-US" altLang="zh-CN" sz="2400">
                          <a:solidFill>
                            <a:srgbClr val="FF0000"/>
                          </a:solidFill>
                          <a:latin typeface="Cambria Math" panose="02040503050406030204" pitchFamily="18" charset="0"/>
                        </a:rPr>
                        <m:t>)</m:t>
                      </m:r>
                    </m:oMath>
                  </m:oMathPara>
                </a14:m>
                <a:endParaRPr lang="zh-CN" altLang="en-US" sz="2400" dirty="0" smtClean="0">
                  <a:latin typeface="黑体" panose="02010609060101010101" pitchFamily="49" charset="-122"/>
                  <a:ea typeface="黑体" panose="02010609060101010101" pitchFamily="49" charset="-122"/>
                </a:endParaRPr>
              </a:p>
              <a:p>
                <a:pPr marL="457200" lvl="1" indent="0">
                  <a:buNone/>
                </a:pPr>
                <a14:m>
                  <m:oMathPara xmlns:m="http://schemas.openxmlformats.org/officeDocument/2006/math">
                    <m:oMathParaPr>
                      <m:jc m:val="centerGroup"/>
                    </m:oMathParaPr>
                    <m:oMath xmlns:m="http://schemas.openxmlformats.org/officeDocument/2006/math">
                      <m:r>
                        <a:rPr lang="en-US" altLang="zh-CN" sz="2400" i="1">
                          <a:solidFill>
                            <a:srgbClr val="FF0000"/>
                          </a:solidFill>
                          <a:latin typeface="Cambria Math" panose="02040503050406030204" pitchFamily="18" charset="0"/>
                          <a:ea typeface="黑体" panose="02010609060101010101" pitchFamily="49" charset="-122"/>
                        </a:rPr>
                        <m:t>ℎ</m:t>
                      </m:r>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𝑚𝑎𝑥</m:t>
                          </m:r>
                        </m:e>
                        <m:sub>
                          <m:r>
                            <a:rPr lang="en-US" altLang="zh-CN" sz="2400" i="1">
                              <a:solidFill>
                                <a:srgbClr val="FF0000"/>
                              </a:solidFill>
                              <a:latin typeface="Cambria Math" panose="02040503050406030204" pitchFamily="18" charset="0"/>
                            </a:rPr>
                            <m:t>𝑎</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𝐴</m:t>
                          </m:r>
                        </m:sub>
                      </m:sSub>
                      <m:r>
                        <a:rPr lang="en-US" altLang="zh-CN" sz="2400" i="1">
                          <a:solidFill>
                            <a:srgbClr val="FF0000"/>
                          </a:solidFill>
                          <a:latin typeface="Cambria Math" panose="02040503050406030204" pitchFamily="18" charset="0"/>
                        </a:rPr>
                        <m:t> </m:t>
                      </m:r>
                      <m:r>
                        <a:rPr lang="en-US" altLang="zh-CN" sz="2400" i="1">
                          <a:solidFill>
                            <a:srgbClr val="FF0000"/>
                          </a:solidFill>
                          <a:latin typeface="Cambria Math" panose="02040503050406030204" pitchFamily="18" charset="0"/>
                        </a:rPr>
                        <m:t>𝑄</m:t>
                      </m:r>
                      <m:r>
                        <a:rPr lang="en-US" altLang="zh-CN" sz="2400" i="1" baseline="-25000">
                          <a:solidFill>
                            <a:srgbClr val="FF0000"/>
                          </a:solidFill>
                          <a:latin typeface="Cambria Math" panose="02040503050406030204" pitchFamily="18" charset="0"/>
                        </a:rPr>
                        <m:t>ℎ</m:t>
                      </m:r>
                      <m:r>
                        <a:rPr lang="en-US" altLang="zh-CN" sz="2400" i="1">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𝑠</m:t>
                      </m:r>
                      <m:r>
                        <a:rPr lang="en-US" altLang="zh-CN" sz="2400" i="1">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r>
                        <a:rPr lang="en-US" altLang="zh-CN" sz="2400" i="1">
                          <a:solidFill>
                            <a:srgbClr val="FF0000"/>
                          </a:solidFill>
                          <a:latin typeface="Cambria Math" panose="02040503050406030204" pitchFamily="18" charset="0"/>
                        </a:rPr>
                        <m:t>)</m:t>
                      </m:r>
                    </m:oMath>
                  </m:oMathPara>
                </a14:m>
                <a:endParaRPr lang="en-US" altLang="zh-CN" sz="2400">
                  <a:solidFill>
                    <a:srgbClr val="FF0000"/>
                  </a:solidFill>
                  <a:latin typeface="Cambria Math" panose="02040503050406030204" pitchFamily="18" charset="0"/>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设定阈值</a:t>
                </a:r>
                <a14:m>
                  <m:oMath xmlns:m="http://schemas.openxmlformats.org/officeDocument/2006/math">
                    <m:r>
                      <a:rPr lang="en-US" altLang="zh-CN" sz="2400" i="1">
                        <a:latin typeface="Cambria Math" panose="02040503050406030204" pitchFamily="18" charset="0"/>
                        <a:ea typeface="黑体" panose="02010609060101010101" pitchFamily="49" charset="-122"/>
                      </a:rPr>
                      <m:t>𝜀</m:t>
                    </m:r>
                    <m:r>
                      <a:rPr lang="en-US" altLang="zh-CN" sz="2400">
                        <a:latin typeface="Cambria Math" panose="02040503050406030204" pitchFamily="18" charset="0"/>
                        <a:ea typeface="黑体" panose="02010609060101010101" pitchFamily="49" charset="-122"/>
                      </a:rPr>
                      <m:t>&gt;</m:t>
                    </m:r>
                    <m:r>
                      <a:rPr lang="en-US" altLang="zh-CN" sz="2400" i="1">
                        <a:latin typeface="Cambria Math" panose="02040503050406030204" pitchFamily="18" charset="0"/>
                        <a:ea typeface="黑体" panose="02010609060101010101" pitchFamily="49" charset="-122"/>
                      </a:rPr>
                      <m:t>0</m:t>
                    </m:r>
                  </m:oMath>
                </a14:m>
                <a:r>
                  <a:rPr lang="zh-CN" altLang="en-US" sz="2400" dirty="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不断重复上述过程，直至满足</a:t>
                </a:r>
                <a14:m>
                  <m:oMath xmlns:m="http://schemas.openxmlformats.org/officeDocument/2006/math">
                    <m:d>
                      <m:dPr>
                        <m:begChr m:val="|"/>
                        <m:endChr m:val="|"/>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ℎ</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ℎ</m:t>
                        </m:r>
                      </m:e>
                    </m:d>
                    <m:r>
                      <a:rPr lang="en-US" altLang="zh-CN" sz="2400">
                        <a:solidFill>
                          <a:srgbClr val="FF0000"/>
                        </a:solidFill>
                        <a:latin typeface="Cambria Math" panose="02040503050406030204" pitchFamily="18" charset="0"/>
                        <a:ea typeface="黑体" panose="02010609060101010101" pitchFamily="49" charset="-122"/>
                      </a:rPr>
                      <m:t>&lt;</m:t>
                    </m:r>
                    <m:r>
                      <a:rPr lang="en-US" altLang="zh-CN" sz="2400" i="1">
                        <a:solidFill>
                          <a:srgbClr val="FF0000"/>
                        </a:solidFill>
                        <a:latin typeface="Cambria Math" panose="02040503050406030204" pitchFamily="18" charset="0"/>
                        <a:ea typeface="黑体" panose="02010609060101010101" pitchFamily="49" charset="-122"/>
                      </a:rPr>
                      <m:t>𝜀</m:t>
                    </m:r>
                  </m:oMath>
                </a14:m>
                <a:r>
                  <a:rPr lang="zh-CN" altLang="zh-CN" sz="2400" dirty="0">
                    <a:latin typeface="黑体" panose="02010609060101010101" pitchFamily="49" charset="-122"/>
                    <a:ea typeface="黑体" panose="02010609060101010101" pitchFamily="49" charset="-122"/>
                  </a:rPr>
                  <a:t>时便可认为策略</a:t>
                </a:r>
                <a:r>
                  <a:rPr lang="zh-CN" altLang="zh-CN" sz="2400" dirty="0" smtClean="0">
                    <a:latin typeface="黑体" panose="02010609060101010101" pitchFamily="49" charset="-122"/>
                    <a:ea typeface="黑体" panose="02010609060101010101" pitchFamily="49" charset="-122"/>
                  </a:rPr>
                  <a:t>收敛</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由此求得最优策略为：</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ℎ</m:t>
                        </m:r>
                      </m:e>
                      <m:sup>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𝑎𝑟𝑔</m:t>
                        </m:r>
                      </m:e>
                      <m:sub>
                        <m:r>
                          <a:rPr lang="en-US" altLang="zh-CN" sz="2400" i="1">
                            <a:latin typeface="Cambria Math" panose="02040503050406030204" pitchFamily="18" charset="0"/>
                            <a:ea typeface="黑体" panose="02010609060101010101" pitchFamily="49" charset="-122"/>
                          </a:rPr>
                          <m:t>ℎ</m:t>
                        </m:r>
                      </m:sub>
                    </m:sSub>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zh-CN" altLang="en-US"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r>
                          <a:rPr lang="en-US" altLang="zh-CN" sz="2400" i="1">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e>
                    </m:d>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有模型学习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值迭代</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策略改进和状态值函数改善是一致的，因此可将策略改进视为状态值函数的改善</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通过对于值函数的优化求解实现对策略的改善。具体地说，状态值函数的迭代公式</a:t>
                </a:r>
                <a:r>
                  <a:rPr lang="zh-CN" altLang="zh-CN" sz="2400" dirty="0" smtClean="0">
                    <a:latin typeface="黑体" panose="02010609060101010101" pitchFamily="49" charset="-122"/>
                    <a:ea typeface="黑体" panose="02010609060101010101" pitchFamily="49" charset="-122"/>
                  </a:rPr>
                  <a:t>如下</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𝑉</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e>
                    </m:d>
                    <m:r>
                      <a:rPr lang="en-US" altLang="zh-CN" sz="2400">
                        <a:solidFill>
                          <a:srgbClr val="FF0000"/>
                        </a:solidFill>
                        <a:latin typeface="Cambria Math" panose="02040503050406030204" pitchFamily="18" charset="0"/>
                      </a:rPr>
                      <m:t>=</m:t>
                    </m:r>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𝑚𝑎𝑥</m:t>
                        </m:r>
                      </m:e>
                      <m:sub>
                        <m:r>
                          <a:rPr lang="en-US" altLang="zh-CN" sz="2400" i="1">
                            <a:solidFill>
                              <a:srgbClr val="FF0000"/>
                            </a:solidFill>
                            <a:latin typeface="Cambria Math" panose="02040503050406030204" pitchFamily="18" charset="0"/>
                          </a:rPr>
                          <m:t>𝑎</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𝐴</m:t>
                        </m:r>
                      </m:sub>
                    </m:sSub>
                    <m:nary>
                      <m:naryPr>
                        <m:chr m:val="∑"/>
                        <m:limLoc m:val="undOvr"/>
                        <m:ctrlPr>
                          <a:rPr lang="zh-CN" altLang="zh-CN" sz="2400" i="1">
                            <a:solidFill>
                              <a:srgbClr val="FF0000"/>
                            </a:solidFill>
                            <a:latin typeface="Cambria Math" panose="02040503050406030204"/>
                          </a:rPr>
                        </m:ctrlPr>
                      </m:naryPr>
                      <m:sub>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𝑆</m:t>
                        </m:r>
                      </m:sub>
                      <m:sup>
                        <m:r>
                          <a:rPr lang="en-US" altLang="zh-CN" sz="2400">
                            <a:solidFill>
                              <a:srgbClr val="FF0000"/>
                            </a:solidFill>
                            <a:latin typeface="Cambria Math" panose="02040503050406030204" pitchFamily="18" charset="0"/>
                          </a:rPr>
                          <m:t> </m:t>
                        </m:r>
                      </m:sup>
                      <m:e>
                        <m:r>
                          <a:rPr lang="en-US" altLang="zh-CN" sz="2400" i="1">
                            <a:solidFill>
                              <a:srgbClr val="FF0000"/>
                            </a:solidFill>
                            <a:latin typeface="Cambria Math" panose="02040503050406030204" pitchFamily="18" charset="0"/>
                          </a:rPr>
                          <m:t>𝑃</m:t>
                        </m:r>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e>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𝑅</m:t>
                        </m:r>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e>
                        </m:d>
                      </m:e>
                    </m:nary>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𝛾</m:t>
                    </m:r>
                    <m:sSub>
                      <m:sSubPr>
                        <m:ctrlPr>
                          <a:rPr lang="zh-CN" altLang="zh-CN" sz="2400" i="1">
                            <a:solidFill>
                              <a:srgbClr val="FF0000"/>
                            </a:solidFill>
                            <a:latin typeface="Cambria Math" panose="02040503050406030204"/>
                          </a:rPr>
                        </m:ctrlPr>
                      </m:sSubPr>
                      <m:e>
                        <m:r>
                          <a:rPr lang="en-US" altLang="zh-CN" sz="2400" i="1">
                            <a:solidFill>
                              <a:srgbClr val="FF0000"/>
                            </a:solidFill>
                            <a:latin typeface="Cambria Math" panose="02040503050406030204" pitchFamily="18" charset="0"/>
                          </a:rPr>
                          <m:t>𝑉</m:t>
                        </m:r>
                      </m:e>
                      <m:sub>
                        <m:r>
                          <a:rPr lang="en-US" altLang="zh-CN" sz="2400" i="1">
                            <a:solidFill>
                              <a:srgbClr val="FF0000"/>
                            </a:solidFill>
                            <a:latin typeface="Cambria Math" panose="02040503050406030204" pitchFamily="18" charset="0"/>
                          </a:rPr>
                          <m:t>ℎ</m:t>
                        </m:r>
                      </m:sub>
                    </m:sSub>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e>
                    </m:d>
                    <m:r>
                      <a:rPr lang="en-US" altLang="zh-CN" sz="2400">
                        <a:solidFill>
                          <a:srgbClr val="FF0000"/>
                        </a:solidFill>
                        <a:latin typeface="Cambria Math" panose="02040503050406030204" pitchFamily="18" charset="0"/>
                      </a:rPr>
                      <m:t>)</m:t>
                    </m:r>
                  </m:oMath>
                </a14:m>
                <a:endParaRPr lang="en-US" altLang="zh-CN" sz="2400" dirty="0">
                  <a:solidFill>
                    <a:srgbClr val="FF0000"/>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设定阈值</a:t>
                </a:r>
                <a14:m>
                  <m:oMath xmlns:m="http://schemas.openxmlformats.org/officeDocument/2006/math">
                    <m:r>
                      <a:rPr lang="en-US" altLang="zh-CN" sz="2400" i="1">
                        <a:latin typeface="Cambria Math" panose="02040503050406030204" pitchFamily="18" charset="0"/>
                        <a:ea typeface="黑体" panose="02010609060101010101" pitchFamily="49" charset="-122"/>
                      </a:rPr>
                      <m:t>𝜀</m:t>
                    </m:r>
                    <m:r>
                      <a:rPr lang="en-US" altLang="zh-CN" sz="2400">
                        <a:latin typeface="Cambria Math" panose="02040503050406030204" pitchFamily="18" charset="0"/>
                        <a:ea typeface="黑体" panose="02010609060101010101" pitchFamily="49" charset="-122"/>
                      </a:rPr>
                      <m:t>&gt;</m:t>
                    </m:r>
                    <m:r>
                      <a:rPr lang="en-US" altLang="zh-CN" sz="2400" i="1">
                        <a:latin typeface="Cambria Math" panose="02040503050406030204" pitchFamily="18" charset="0"/>
                        <a:ea typeface="黑体" panose="02010609060101010101" pitchFamily="49" charset="-122"/>
                      </a:rPr>
                      <m:t>0</m:t>
                    </m:r>
                  </m:oMath>
                </a14:m>
                <a:r>
                  <a:rPr lang="zh-CN" altLang="en-US" sz="2400" dirty="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不断重复上述过程，直至满足</a:t>
                </a:r>
                <a14:m>
                  <m:oMath xmlns:m="http://schemas.openxmlformats.org/officeDocument/2006/math">
                    <m:d>
                      <m:dPr>
                        <m:begChr m:val="|"/>
                        <m:endChr m:val="|"/>
                        <m:ctrlPr>
                          <a:rPr lang="zh-CN" altLang="zh-CN" sz="2400" i="1">
                            <a:solidFill>
                              <a:srgbClr val="FF0000"/>
                            </a:solidFill>
                            <a:latin typeface="Cambria Math" panose="02040503050406030204"/>
                            <a:ea typeface="黑体" panose="02010609060101010101" pitchFamily="49" charset="-122"/>
                          </a:rPr>
                        </m:ctrlPr>
                      </m:dPr>
                      <m:e>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e>
                        </m:d>
                        <m:r>
                          <a:rPr lang="en-US" altLang="zh-CN" sz="2400">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rPr>
                              <m:t>ℎ</m:t>
                            </m:r>
                          </m:sub>
                        </m:sSub>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e>
                        </m:d>
                      </m:e>
                    </m:d>
                    <m:r>
                      <a:rPr lang="en-US" altLang="zh-CN" sz="2400">
                        <a:solidFill>
                          <a:srgbClr val="FF0000"/>
                        </a:solidFill>
                        <a:latin typeface="Cambria Math" panose="02040503050406030204" pitchFamily="18" charset="0"/>
                        <a:ea typeface="黑体" panose="02010609060101010101" pitchFamily="49" charset="-122"/>
                      </a:rPr>
                      <m:t>&lt;</m:t>
                    </m:r>
                    <m:r>
                      <a:rPr lang="en-US" altLang="zh-CN" sz="2400" i="1">
                        <a:solidFill>
                          <a:srgbClr val="FF0000"/>
                        </a:solidFill>
                        <a:latin typeface="Cambria Math" panose="02040503050406030204" pitchFamily="18" charset="0"/>
                        <a:ea typeface="黑体" panose="02010609060101010101" pitchFamily="49" charset="-122"/>
                      </a:rPr>
                      <m:t>𝜀</m:t>
                    </m:r>
                  </m:oMath>
                </a14:m>
                <a:r>
                  <a:rPr lang="zh-CN" altLang="zh-CN" sz="2400" dirty="0">
                    <a:latin typeface="黑体" panose="02010609060101010101" pitchFamily="49" charset="-122"/>
                    <a:ea typeface="黑体" panose="02010609060101010101" pitchFamily="49" charset="-122"/>
                  </a:rPr>
                  <a:t>时便可认为状态值函数</a:t>
                </a:r>
                <a:r>
                  <a:rPr lang="zh-CN" altLang="zh-CN" sz="2400" dirty="0" smtClean="0">
                    <a:latin typeface="黑体" panose="02010609060101010101" pitchFamily="49" charset="-122"/>
                    <a:ea typeface="黑体" panose="02010609060101010101" pitchFamily="49" charset="-122"/>
                  </a:rPr>
                  <a:t>收敛</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此时所求状态值函数</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就是最优状态值函数</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up>
                        <m:r>
                          <a:rPr lang="zh-CN" altLang="en-US"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，可由此求得最优策略为：</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ℎ</m:t>
                        </m:r>
                      </m:e>
                      <m:sup>
                        <m:r>
                          <a:rPr lang="en-US" altLang="zh-CN" sz="2400">
                            <a:latin typeface="Cambria Math" panose="02040503050406030204" pitchFamily="18" charset="0"/>
                            <a:ea typeface="黑体" panose="02010609060101010101" pitchFamily="49" charset="-122"/>
                          </a:rPr>
                          <m:t>∗</m:t>
                        </m:r>
                      </m:sup>
                    </m:sSup>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𝑎𝑟𝑔</m:t>
                        </m:r>
                      </m:e>
                      <m:sub>
                        <m:r>
                          <a:rPr lang="en-US" altLang="zh-CN" sz="2400" i="1">
                            <a:latin typeface="Cambria Math" panose="02040503050406030204" pitchFamily="18" charset="0"/>
                            <a:ea typeface="黑体" panose="02010609060101010101" pitchFamily="49" charset="-122"/>
                          </a:rPr>
                          <m:t>ℎ</m:t>
                        </m:r>
                      </m:sub>
                    </m:sSub>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up>
                        <m:r>
                          <a:rPr lang="zh-CN" altLang="en-US"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有模型学习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例：</a:t>
                </a:r>
                <a:r>
                  <a:rPr lang="zh-CN" altLang="en-US" sz="2800" dirty="0">
                    <a:latin typeface="黑体" panose="02010609060101010101" pitchFamily="49" charset="-122"/>
                    <a:ea typeface="黑体" panose="02010609060101010101" pitchFamily="49" charset="-122"/>
                  </a:rPr>
                  <a:t>下</a:t>
                </a:r>
                <a:r>
                  <a:rPr lang="zh-CN" altLang="zh-CN" sz="2800" dirty="0">
                    <a:latin typeface="黑体" panose="02010609060101010101" pitchFamily="49" charset="-122"/>
                    <a:ea typeface="黑体" panose="02010609060101010101" pitchFamily="49" charset="-122"/>
                  </a:rPr>
                  <a:t>图表示某个</a:t>
                </a:r>
                <a14:m>
                  <m:oMath xmlns:m="http://schemas.openxmlformats.org/officeDocument/2006/math">
                    <m:r>
                      <a:rPr lang="en-US" altLang="zh-CN" sz="2800" i="1">
                        <a:latin typeface="Cambria Math" panose="02040503050406030204" pitchFamily="18" charset="0"/>
                        <a:ea typeface="黑体" panose="02010609060101010101" pitchFamily="49" charset="-122"/>
                      </a:rPr>
                      <m:t>3</m:t>
                    </m:r>
                    <m:r>
                      <a:rPr lang="en-US" altLang="zh-CN" sz="2800">
                        <a:latin typeface="Cambria Math" panose="02040503050406030204" pitchFamily="18" charset="0"/>
                        <a:ea typeface="黑体" panose="02010609060101010101" pitchFamily="49" charset="-122"/>
                      </a:rPr>
                      <m:t>×</m:t>
                    </m:r>
                    <m:r>
                      <a:rPr lang="en-US" altLang="zh-CN" sz="2800" i="1">
                        <a:latin typeface="Cambria Math" panose="02040503050406030204" pitchFamily="18" charset="0"/>
                        <a:ea typeface="黑体" panose="02010609060101010101" pitchFamily="49" charset="-122"/>
                      </a:rPr>
                      <m:t>3</m:t>
                    </m:r>
                  </m:oMath>
                </a14:m>
                <a:r>
                  <a:rPr lang="zh-CN" altLang="zh-CN" sz="2800" dirty="0">
                    <a:latin typeface="黑体" panose="02010609060101010101" pitchFamily="49" charset="-122"/>
                    <a:ea typeface="黑体" panose="02010609060101010101" pitchFamily="49" charset="-122"/>
                  </a:rPr>
                  <a:t>棋盘，其中位置（</a:t>
                </a:r>
                <a:r>
                  <a:rPr lang="en-US" altLang="zh-CN" sz="2800" dirty="0">
                    <a:latin typeface="黑体" panose="02010609060101010101" pitchFamily="49" charset="-122"/>
                    <a:ea typeface="黑体" panose="02010609060101010101" pitchFamily="49" charset="-122"/>
                  </a:rPr>
                  <a:t>1,1</a:t>
                </a:r>
                <a:r>
                  <a:rPr lang="zh-CN" altLang="zh-CN" sz="2800" dirty="0">
                    <a:latin typeface="黑体" panose="02010609060101010101" pitchFamily="49" charset="-122"/>
                    <a:ea typeface="黑体" panose="02010609060101010101" pitchFamily="49" charset="-122"/>
                  </a:rPr>
                  <a:t>）为智能体运动的起始位置，位置（</a:t>
                </a:r>
                <a:r>
                  <a:rPr lang="en-US" altLang="zh-CN" sz="2800" dirty="0">
                    <a:latin typeface="黑体" panose="02010609060101010101" pitchFamily="49" charset="-122"/>
                    <a:ea typeface="黑体" panose="02010609060101010101" pitchFamily="49" charset="-122"/>
                  </a:rPr>
                  <a:t>3,2</a:t>
                </a:r>
                <a:r>
                  <a:rPr lang="zh-CN" altLang="zh-CN" sz="2800" dirty="0">
                    <a:latin typeface="黑体" panose="02010609060101010101" pitchFamily="49" charset="-122"/>
                    <a:ea typeface="黑体" panose="02010609060101010101" pitchFamily="49" charset="-122"/>
                  </a:rPr>
                  <a:t>）为终点位置。智能体每次运动的目标位置是终点位置时奖励函数取值为</a:t>
                </a:r>
                <a:r>
                  <a:rPr lang="en-US" altLang="zh-CN" sz="2800" dirty="0">
                    <a:latin typeface="黑体" panose="02010609060101010101" pitchFamily="49" charset="-122"/>
                    <a:ea typeface="黑体" panose="02010609060101010101" pitchFamily="49" charset="-122"/>
                  </a:rPr>
                  <a:t>0</a:t>
                </a:r>
                <a:r>
                  <a:rPr lang="zh-CN" altLang="zh-CN" sz="2800" dirty="0">
                    <a:latin typeface="黑体" panose="02010609060101010101" pitchFamily="49" charset="-122"/>
                    <a:ea typeface="黑体" panose="02010609060101010101" pitchFamily="49" charset="-122"/>
                  </a:rPr>
                  <a:t>，否则取值为</a:t>
                </a:r>
                <a:r>
                  <a:rPr lang="en-US" altLang="zh-CN" sz="2800" dirty="0">
                    <a:latin typeface="黑体" panose="02010609060101010101" pitchFamily="49" charset="-122"/>
                    <a:ea typeface="黑体" panose="02010609060101010101" pitchFamily="49" charset="-122"/>
                  </a:rPr>
                  <a:t>-1</a:t>
                </a:r>
                <a:r>
                  <a:rPr lang="zh-CN" altLang="zh-CN" sz="2800" dirty="0">
                    <a:latin typeface="黑体" panose="02010609060101010101" pitchFamily="49" charset="-122"/>
                    <a:ea typeface="黑体" panose="02010609060101010101" pitchFamily="49" charset="-122"/>
                  </a:rPr>
                  <a:t>，试通过值迭代使得智能体能够最快达到</a:t>
                </a:r>
                <a:r>
                  <a:rPr lang="zh-CN" altLang="zh-CN" sz="2800" dirty="0" smtClean="0">
                    <a:latin typeface="黑体" panose="02010609060101010101" pitchFamily="49" charset="-122"/>
                    <a:ea typeface="黑体" panose="02010609060101010101" pitchFamily="49" charset="-122"/>
                  </a:rPr>
                  <a:t>终点</a:t>
                </a:r>
                <a:endParaRPr lang="en-US" altLang="zh-CN" sz="2800" b="1" dirty="0">
                  <a:solidFill>
                    <a:prstClr val="black"/>
                  </a:solidFill>
                  <a:latin typeface="黑体" panose="02010609060101010101" pitchFamily="49" charset="-122"/>
                  <a:ea typeface="黑体" panose="02010609060101010101" pitchFamily="49" charset="-122"/>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4" name="图片 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27884" y="3933056"/>
            <a:ext cx="2088232" cy="1656184"/>
          </a:xfrm>
          <a:prstGeom prst="rect">
            <a:avLst/>
          </a:prstGeom>
          <a:noFill/>
          <a:ln>
            <a:noFill/>
          </a:ln>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有模型学习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a:latin typeface="黑体" panose="02010609060101010101" pitchFamily="49" charset="-122"/>
                    <a:ea typeface="黑体" panose="02010609060101010101" pitchFamily="49" charset="-122"/>
                  </a:rPr>
                  <a:t>初始化：令所有位置的状态值函数取值均为</a:t>
                </a:r>
                <a:r>
                  <a:rPr lang="en-US" altLang="zh-CN" sz="2400" dirty="0">
                    <a:latin typeface="黑体" panose="02010609060101010101" pitchFamily="49" charset="-122"/>
                    <a:ea typeface="黑体" panose="02010609060101010101" pitchFamily="49" charset="-122"/>
                  </a:rPr>
                  <a:t>0</a:t>
                </a:r>
                <a:r>
                  <a:rPr lang="zh-CN" altLang="en-US" sz="2400" dirty="0">
                    <a:latin typeface="黑体" panose="02010609060101010101" pitchFamily="49" charset="-122"/>
                    <a:ea typeface="黑体" panose="02010609060101010101" pitchFamily="49" charset="-122"/>
                  </a:rPr>
                  <a:t>；</a:t>
                </a:r>
                <a14:m>
                  <m:oMath xmlns:m="http://schemas.openxmlformats.org/officeDocument/2006/math">
                    <m:r>
                      <a:rPr lang="en-US" altLang="zh-CN" sz="2400" i="1">
                        <a:latin typeface="Cambria Math" panose="02040503050406030204" pitchFamily="18" charset="0"/>
                        <a:ea typeface="黑体" panose="02010609060101010101" pitchFamily="49" charset="-122"/>
                      </a:rPr>
                      <m:t>𝑉</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a:latin typeface="黑体" panose="02010609060101010101" pitchFamily="49" charset="-122"/>
                    <a:ea typeface="黑体" panose="02010609060101010101" pitchFamily="49" charset="-122"/>
                  </a:rPr>
                  <a:t>表示对应状态值函数的期望值，而箭头符号则表示状态所对应的最优策略</a:t>
                </a:r>
                <a:r>
                  <a:rPr lang="zh-CN" altLang="en-US" sz="2400" dirty="0">
                    <a:latin typeface="黑体" panose="02010609060101010101" pitchFamily="49" charset="-122"/>
                    <a:ea typeface="黑体" panose="02010609060101010101" pitchFamily="49" charset="-122"/>
                  </a:rPr>
                  <a:t>，如下图所示</a:t>
                </a:r>
                <a:endParaRPr lang="en-US" altLang="zh-CN" sz="2400" b="1" dirty="0">
                  <a:solidFill>
                    <a:prstClr val="black"/>
                  </a:solidFill>
                  <a:latin typeface="黑体" panose="02010609060101010101" pitchFamily="49" charset="-122"/>
                  <a:ea typeface="黑体" panose="02010609060101010101" pitchFamily="49" charset="-122"/>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3293" y="2708920"/>
            <a:ext cx="2297409" cy="2680311"/>
          </a:xfrm>
          <a:prstGeom prst="rect">
            <a:avLst/>
          </a:prstGeom>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有模型学习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a:latin typeface="黑体" panose="02010609060101010101" pitchFamily="49" charset="-122"/>
                    <a:ea typeface="黑体" panose="02010609060101010101" pitchFamily="49" charset="-122"/>
                  </a:rPr>
                  <a:t>第一次</a:t>
                </a:r>
                <a:r>
                  <a:rPr lang="zh-CN" altLang="zh-CN" sz="2400" dirty="0" smtClean="0">
                    <a:latin typeface="黑体" panose="02010609060101010101" pitchFamily="49" charset="-122"/>
                    <a:ea typeface="黑体" panose="02010609060101010101" pitchFamily="49" charset="-122"/>
                  </a:rPr>
                  <a:t>迭代</a:t>
                </a:r>
                <a:r>
                  <a:rPr lang="zh-CN" altLang="en-US" sz="2400" dirty="0" smtClean="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由于智能体到达终点位置时游戏结束，故终点位置无对应的状态值</a:t>
                </a:r>
                <a:r>
                  <a:rPr lang="zh-CN" altLang="zh-CN" sz="2400" dirty="0" smtClean="0">
                    <a:latin typeface="黑体" panose="02010609060101010101" pitchFamily="49" charset="-122"/>
                    <a:ea typeface="黑体" panose="02010609060101010101" pitchFamily="49" charset="-122"/>
                  </a:rPr>
                  <a:t>函数</a:t>
                </a:r>
                <a:endParaRPr lang="en-US" altLang="zh-CN" sz="2400" dirty="0" smtClean="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对于其他位置，逐一尝试上下左右四个动作，由于智能体运动至终点位置的奖励函数取值为</a:t>
                </a:r>
                <a:r>
                  <a:rPr lang="en-US" altLang="zh-CN" sz="2400" dirty="0">
                    <a:latin typeface="黑体" panose="02010609060101010101" pitchFamily="49" charset="-122"/>
                    <a:ea typeface="黑体" panose="02010609060101010101" pitchFamily="49" charset="-122"/>
                  </a:rPr>
                  <a:t>0</a:t>
                </a:r>
                <a:r>
                  <a:rPr lang="zh-CN" altLang="en-US" sz="2400" dirty="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故与终点位置相邻三个位置的状态值函数取值更新情况</a:t>
                </a:r>
                <a:r>
                  <a:rPr lang="zh-CN" altLang="zh-CN" sz="2400" dirty="0" smtClean="0">
                    <a:latin typeface="黑体" panose="02010609060101010101" pitchFamily="49" charset="-122"/>
                    <a:ea typeface="黑体" panose="02010609060101010101" pitchFamily="49" charset="-122"/>
                  </a:rPr>
                  <a:t>如下</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r>
                      <a:rPr lang="en-US" altLang="zh-CN" sz="2400" i="1">
                        <a:latin typeface="Cambria Math" panose="02040503050406030204" pitchFamily="18" charset="0"/>
                      </a:rPr>
                      <m:t>𝑉</m:t>
                    </m:r>
                    <m:d>
                      <m:dPr>
                        <m:ctrlPr>
                          <a:rPr lang="zh-CN" altLang="zh-CN" sz="2400" i="1">
                            <a:latin typeface="Cambria Math" panose="02040503050406030204"/>
                          </a:rPr>
                        </m:ctrlPr>
                      </m:dPr>
                      <m:e>
                        <m:r>
                          <a:rPr lang="en-US" altLang="zh-CN" sz="2400" i="1">
                            <a:latin typeface="Cambria Math" panose="02040503050406030204" pitchFamily="18" charset="0"/>
                          </a:rPr>
                          <m:t>𝑠</m:t>
                        </m:r>
                      </m:e>
                    </m:d>
                    <m:r>
                      <a:rPr lang="en-US" altLang="zh-CN" sz="2400">
                        <a:latin typeface="Cambria Math" panose="02040503050406030204" pitchFamily="18" charset="0"/>
                      </a:rPr>
                      <m:t>=</m:t>
                    </m:r>
                    <m:r>
                      <a:rPr lang="en-US" altLang="zh-CN" sz="2400" i="1">
                        <a:latin typeface="Cambria Math" panose="02040503050406030204" pitchFamily="18" charset="0"/>
                      </a:rPr>
                      <m:t>𝑅</m:t>
                    </m:r>
                    <m:r>
                      <a:rPr lang="en-US" altLang="zh-CN" sz="2400">
                        <a:latin typeface="Cambria Math" panose="02040503050406030204" pitchFamily="18" charset="0"/>
                      </a:rPr>
                      <m:t>+</m:t>
                    </m:r>
                    <m:r>
                      <a:rPr lang="en-US" altLang="zh-CN" sz="2400" i="1">
                        <a:latin typeface="Cambria Math" panose="02040503050406030204" pitchFamily="18" charset="0"/>
                      </a:rPr>
                      <m:t>𝑉</m:t>
                    </m:r>
                    <m:d>
                      <m:dPr>
                        <m:ctrlPr>
                          <a:rPr lang="zh-CN" altLang="zh-CN" sz="2400" i="1">
                            <a:latin typeface="Cambria Math" panose="02040503050406030204"/>
                          </a:rPr>
                        </m:ctrlPr>
                      </m:dPr>
                      <m:e>
                        <m:sSup>
                          <m:sSupPr>
                            <m:ctrlPr>
                              <a:rPr lang="zh-CN" altLang="zh-CN" sz="2400" i="1">
                                <a:latin typeface="Cambria Math" panose="02040503050406030204"/>
                              </a:rPr>
                            </m:ctrlPr>
                          </m:sSupPr>
                          <m:e>
                            <m:r>
                              <a:rPr lang="en-US" altLang="zh-CN" sz="2400" i="1">
                                <a:latin typeface="Cambria Math" panose="02040503050406030204" pitchFamily="18" charset="0"/>
                              </a:rPr>
                              <m:t>𝑠</m:t>
                            </m:r>
                          </m:e>
                          <m:sup>
                            <m:r>
                              <a:rPr lang="en-US" altLang="zh-CN" sz="2400">
                                <a:latin typeface="Cambria Math" panose="02040503050406030204" pitchFamily="18" charset="0"/>
                              </a:rPr>
                              <m:t>′</m:t>
                            </m:r>
                          </m:sup>
                        </m:sSup>
                      </m:e>
                    </m:d>
                    <m:r>
                      <a:rPr lang="en-US" altLang="zh-CN" sz="2400">
                        <a:latin typeface="Cambria Math" panose="02040503050406030204" pitchFamily="18" charset="0"/>
                      </a:rPr>
                      <m:t>=</m:t>
                    </m:r>
                    <m:r>
                      <a:rPr lang="en-US" altLang="zh-CN" sz="2400" i="1">
                        <a:latin typeface="Cambria Math" panose="02040503050406030204" pitchFamily="18" charset="0"/>
                      </a:rPr>
                      <m:t>0</m:t>
                    </m:r>
                  </m:oMath>
                </a14:m>
                <a:endParaRPr lang="zh-CN"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并可确定这些位置所对应的最优动作。其余位置的状态值函数取值更新情况</a:t>
                </a:r>
                <a:r>
                  <a:rPr lang="zh-CN" altLang="zh-CN" sz="2400" dirty="0" smtClean="0">
                    <a:latin typeface="黑体" panose="02010609060101010101" pitchFamily="49" charset="-122"/>
                    <a:ea typeface="黑体" panose="02010609060101010101" pitchFamily="49" charset="-122"/>
                  </a:rPr>
                  <a:t>为</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r>
                      <a:rPr lang="en-US" altLang="zh-CN" sz="2400" i="1">
                        <a:latin typeface="Cambria Math" panose="02040503050406030204" pitchFamily="18" charset="0"/>
                        <a:ea typeface="黑体" panose="02010609060101010101" pitchFamily="49" charset="-122"/>
                      </a:rPr>
                      <m:t>𝑉</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𝑉</m:t>
                    </m:r>
                    <m:d>
                      <m:dPr>
                        <m:ctrlPr>
                          <a:rPr lang="zh-CN" altLang="zh-CN" sz="2400" i="1">
                            <a:latin typeface="Cambria Math" panose="02040503050406030204"/>
                            <a:ea typeface="黑体" panose="02010609060101010101" pitchFamily="49" charset="-122"/>
                          </a:rPr>
                        </m:ctrlPr>
                      </m:dPr>
                      <m:e>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sup>
                        </m:sSup>
                      </m:e>
                    </m:d>
                    <m:r>
                      <a:rPr lang="en-US" altLang="zh-CN" sz="2400">
                        <a:latin typeface="Cambria Math" panose="02040503050406030204" pitchFamily="18" charset="0"/>
                        <a:ea typeface="黑体" panose="02010609060101010101" pitchFamily="49" charset="-122"/>
                      </a:rPr>
                      <m:t>=</m:t>
                    </m:r>
                    <m:r>
                      <a:rPr lang="zh-CN" altLang="en-US"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zh-CN" altLang="en-US"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oMath>
                </a14:m>
                <a:endParaRPr lang="zh-CN"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这些位置所对应的最优动作无法确定。</a:t>
                </a:r>
                <a:r>
                  <a:rPr lang="zh-CN" altLang="en-US" sz="2400" dirty="0">
                    <a:latin typeface="黑体" panose="02010609060101010101" pitchFamily="49" charset="-122"/>
                    <a:ea typeface="黑体" panose="02010609060101010101" pitchFamily="49" charset="-122"/>
                  </a:rPr>
                  <a:t>如下图所示</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1920" y="4910655"/>
            <a:ext cx="1647999" cy="1944269"/>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本节目录</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smtClean="0">
                <a:solidFill>
                  <a:schemeClr val="tx1"/>
                </a:solidFill>
                <a:latin typeface="黑体" panose="02010609060101010101" pitchFamily="49" charset="-122"/>
                <a:ea typeface="黑体" panose="02010609060101010101" pitchFamily="49" charset="-122"/>
              </a:rPr>
              <a:t>概述</a:t>
            </a:r>
            <a:endParaRPr lang="en-US" altLang="zh-CN" sz="2800" b="1" dirty="0" smtClean="0">
              <a:solidFill>
                <a:schemeClr val="tx1"/>
              </a:solidFill>
              <a:latin typeface="黑体" panose="02010609060101010101" pitchFamily="49" charset="-122"/>
              <a:ea typeface="黑体" panose="02010609060101010101" pitchFamily="49" charset="-122"/>
            </a:endParaRPr>
          </a:p>
          <a:p>
            <a:pPr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K-摇臂赌博机</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1" algn="l">
              <a:buClrTx/>
              <a:buSzTx/>
            </a:pPr>
            <a:r>
              <a:rPr lang="en-US" altLang="zh-CN" sz="2450" dirty="0" smtClean="0">
                <a:solidFill>
                  <a:schemeClr val="bg1">
                    <a:lumMod val="85000"/>
                  </a:schemeClr>
                </a:solidFill>
                <a:latin typeface="微软雅黑" panose="020B0503020204020204" charset="-122"/>
                <a:cs typeface="微软雅黑" panose="020B0503020204020204" charset="-122"/>
                <a:sym typeface="+mn-ea"/>
              </a:rPr>
              <a:t>ϵ</a:t>
            </a:r>
            <a:r>
              <a:rPr lang="en-US" altLang="zh-CN" sz="2450" dirty="0" smtClean="0">
                <a:solidFill>
                  <a:schemeClr val="bg1">
                    <a:lumMod val="85000"/>
                  </a:schemeClr>
                </a:solidFill>
                <a:sym typeface="+mn-ea"/>
              </a:rPr>
              <a:t>-</a:t>
            </a:r>
            <a:r>
              <a:rPr lang="zh-CN" altLang="en-US" sz="2450" dirty="0" smtClean="0">
                <a:solidFill>
                  <a:schemeClr val="bg1">
                    <a:lumMod val="85000"/>
                  </a:schemeClr>
                </a:solidFill>
                <a:sym typeface="+mn-ea"/>
              </a:rPr>
              <a:t>贪心</a:t>
            </a:r>
            <a:endParaRPr lang="zh-CN" altLang="en-US" sz="2450" dirty="0" smtClean="0">
              <a:solidFill>
                <a:schemeClr val="bg1">
                  <a:lumMod val="85000"/>
                </a:schemeClr>
              </a:solidFill>
              <a:sym typeface="+mn-ea"/>
            </a:endParaRPr>
          </a:p>
          <a:p>
            <a:pPr lvl="1" algn="l">
              <a:buClrTx/>
              <a:buSzTx/>
            </a:pPr>
            <a:r>
              <a:rPr lang="en-US" altLang="zh-CN" sz="2450" dirty="0" err="1" smtClean="0">
                <a:solidFill>
                  <a:schemeClr val="bg1">
                    <a:lumMod val="85000"/>
                  </a:schemeClr>
                </a:solidFill>
                <a:sym typeface="+mn-ea"/>
              </a:rPr>
              <a:t>Softmax</a:t>
            </a:r>
            <a:endParaRPr lang="zh-CN" altLang="en-US" sz="2450" b="1" dirty="0" smtClean="0">
              <a:solidFill>
                <a:schemeClr val="bg1">
                  <a:lumMod val="85000"/>
                </a:schemeClr>
              </a:solidFill>
              <a:latin typeface="黑体" panose="02010609060101010101" pitchFamily="49" charset="-122"/>
              <a:ea typeface="黑体" panose="02010609060101010101" pitchFamily="49" charset="-122"/>
            </a:endParaRPr>
          </a:p>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有模型学习</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lvl="1" algn="l">
              <a:buClrTx/>
              <a:buSzTx/>
            </a:pP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策略迭代与值迭代</a:t>
            </a:r>
            <a:endPar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sz="2800" b="1" dirty="0" smtClean="0">
                <a:solidFill>
                  <a:schemeClr val="bg1">
                    <a:lumMod val="85000"/>
                  </a:schemeClr>
                </a:solidFill>
                <a:latin typeface="黑体" panose="02010609060101010101" pitchFamily="49" charset="-122"/>
                <a:ea typeface="黑体" panose="02010609060101010101" pitchFamily="49" charset="-122"/>
              </a:rPr>
              <a:t>无模型学习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endParaRPr>
          </a:p>
          <a:p>
            <a:pPr lvl="1"/>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时序差分学习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1"/>
            <a:r>
              <a:rPr lang="en-US" altLang="zh-CN" sz="2400" dirty="0" smtClean="0">
                <a:solidFill>
                  <a:schemeClr val="bg1">
                    <a:lumMod val="85000"/>
                  </a:schemeClr>
                </a:solidFill>
                <a:latin typeface="黑体" panose="02010609060101010101" pitchFamily="49" charset="-122"/>
                <a:ea typeface="黑体" panose="02010609060101010101" pitchFamily="49" charset="-122"/>
                <a:sym typeface="+mn-ea"/>
              </a:rPr>
              <a:t>Q</a:t>
            </a: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值函数近似</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模仿学习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有模型学习</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a:latin typeface="黑体" panose="02010609060101010101" pitchFamily="49" charset="-122"/>
                <a:ea typeface="黑体" panose="02010609060101010101" pitchFamily="49" charset="-122"/>
              </a:rPr>
              <a:t>第二次</a:t>
            </a:r>
            <a:r>
              <a:rPr lang="zh-CN" altLang="zh-CN" sz="2400" dirty="0" smtClean="0">
                <a:latin typeface="黑体" panose="02010609060101010101" pitchFamily="49" charset="-122"/>
                <a:ea typeface="黑体" panose="02010609060101010101" pitchFamily="49" charset="-122"/>
              </a:rPr>
              <a:t>迭代</a:t>
            </a:r>
            <a:r>
              <a:rPr lang="zh-CN" altLang="en-US" sz="2400" dirty="0" smtClean="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由于与终点位置相邻处的最优动作已确定，故这些位置的状态值函数不再发生变化。其他位置逐一尝试四个动作，从中选择最优动作并更新状态值函数</a:t>
            </a:r>
            <a:r>
              <a:rPr lang="zh-CN" altLang="zh-CN" sz="2400" dirty="0" smtClean="0">
                <a:latin typeface="黑体" panose="02010609060101010101" pitchFamily="49" charset="-122"/>
                <a:ea typeface="黑体" panose="02010609060101010101" pitchFamily="49" charset="-122"/>
              </a:rPr>
              <a:t>取值</a:t>
            </a:r>
            <a:r>
              <a:rPr lang="zh-CN" altLang="zh-CN" sz="2400" dirty="0">
                <a:latin typeface="黑体" panose="02010609060101010101" pitchFamily="49" charset="-122"/>
                <a:ea typeface="黑体" panose="02010609060101010101" pitchFamily="49" charset="-122"/>
              </a:rPr>
              <a:t>。 </a:t>
            </a:r>
            <a:r>
              <a:rPr lang="zh-CN" altLang="en-US" sz="2400" dirty="0">
                <a:latin typeface="黑体" panose="02010609060101010101" pitchFamily="49" charset="-122"/>
                <a:ea typeface="黑体" panose="02010609060101010101" pitchFamily="49" charset="-122"/>
              </a:rPr>
              <a:t>如下图所</a:t>
            </a:r>
            <a:r>
              <a:rPr lang="zh-CN" altLang="en-US" sz="2400" dirty="0" smtClean="0">
                <a:latin typeface="黑体" panose="02010609060101010101" pitchFamily="49" charset="-122"/>
                <a:ea typeface="黑体" panose="02010609060101010101" pitchFamily="49" charset="-122"/>
              </a:rPr>
              <a:t>示</a:t>
            </a:r>
            <a:endParaRPr lang="en-US" altLang="zh-CN" sz="2400" dirty="0" smtClean="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同理可得</a:t>
            </a:r>
            <a:r>
              <a:rPr lang="zh-CN" altLang="zh-CN" sz="2400" dirty="0">
                <a:latin typeface="黑体" panose="02010609060101010101" pitchFamily="49" charset="-122"/>
                <a:ea typeface="黑体" panose="02010609060101010101" pitchFamily="49" charset="-122"/>
              </a:rPr>
              <a:t>第</a:t>
            </a:r>
            <a:r>
              <a:rPr lang="zh-CN" altLang="en-US" sz="2400" dirty="0">
                <a:latin typeface="黑体" panose="02010609060101010101" pitchFamily="49" charset="-122"/>
                <a:ea typeface="黑体" panose="02010609060101010101" pitchFamily="49" charset="-122"/>
              </a:rPr>
              <a:t>三</a:t>
            </a:r>
            <a:r>
              <a:rPr lang="zh-CN" altLang="zh-CN" sz="2400" dirty="0">
                <a:latin typeface="黑体" panose="02010609060101010101" pitchFamily="49" charset="-122"/>
                <a:ea typeface="黑体" panose="02010609060101010101" pitchFamily="49" charset="-122"/>
              </a:rPr>
              <a:t>次迭代</a:t>
            </a:r>
            <a:r>
              <a:rPr lang="zh-CN" altLang="en-US" sz="2400" dirty="0">
                <a:latin typeface="黑体" panose="02010609060101010101" pitchFamily="49" charset="-122"/>
                <a:ea typeface="黑体" panose="02010609060101010101" pitchFamily="49" charset="-122"/>
              </a:rPr>
              <a:t>如下所</a:t>
            </a:r>
            <a:r>
              <a:rPr lang="zh-CN" altLang="en-US" sz="2400" dirty="0" smtClean="0">
                <a:latin typeface="黑体" panose="02010609060101010101" pitchFamily="49" charset="-122"/>
                <a:ea typeface="黑体" panose="02010609060101010101" pitchFamily="49" charset="-122"/>
              </a:rPr>
              <a:t>示</a:t>
            </a:r>
            <a:endParaRPr lang="en-US" altLang="zh-CN" sz="2400" dirty="0" smtClean="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由于第三次迭代结果与第二次迭代结果相同，故可认为已求得最优状态值函数和最优策略</a:t>
            </a:r>
            <a:endParaRPr lang="en-US" altLang="zh-CN" sz="2400" dirty="0" smtClean="0">
              <a:latin typeface="+mn-ea"/>
              <a:cs typeface="+mn-ea"/>
            </a:endParaRPr>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07704" y="4314704"/>
            <a:ext cx="2148633" cy="2508739"/>
          </a:xfrm>
          <a:prstGeom prst="rect">
            <a:avLst/>
          </a:prstGeom>
        </p:spPr>
      </p:pic>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60032" y="4314704"/>
            <a:ext cx="2172640" cy="2508739"/>
          </a:xfrm>
          <a:prstGeom prst="rect">
            <a:avLst/>
          </a:prstGeom>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有模型学习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策略迭代</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策略迭代通常从已知的当前状态</a:t>
                </a:r>
                <a14:m>
                  <m:oMath xmlns:m="http://schemas.openxmlformats.org/officeDocument/2006/math">
                    <m:r>
                      <a:rPr lang="en-US" altLang="zh-CN" sz="2400" i="1">
                        <a:latin typeface="Cambria Math" panose="02040503050406030204" pitchFamily="18" charset="0"/>
                      </a:rPr>
                      <m:t>𝑠</m:t>
                    </m:r>
                  </m:oMath>
                </a14:m>
                <a:r>
                  <a:rPr lang="zh-CN" altLang="zh-CN" sz="2400" dirty="0">
                    <a:latin typeface="黑体" panose="02010609060101010101" pitchFamily="49" charset="-122"/>
                    <a:ea typeface="黑体" panose="02010609060101010101" pitchFamily="49" charset="-122"/>
                  </a:rPr>
                  <a:t>开始对当前策略进行评估，通过迭代方式计算新策略状态值函数</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𝑉</m:t>
                        </m:r>
                      </m:e>
                      <m:sub>
                        <m:r>
                          <a:rPr lang="en-US" altLang="zh-CN" sz="2400" i="1">
                            <a:latin typeface="Cambria Math" panose="02040503050406030204" pitchFamily="18" charset="0"/>
                            <a:ea typeface="黑体" panose="02010609060101010101" pitchFamily="49" charset="-122"/>
                          </a:rPr>
                          <m:t>ℎ</m:t>
                        </m:r>
                      </m:sub>
                    </m:sSub>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oMath>
                </a14:m>
                <a:r>
                  <a:rPr lang="zh-CN" altLang="zh-CN" sz="2400" dirty="0" smtClean="0">
                    <a:latin typeface="黑体" panose="02010609060101010101" pitchFamily="49" charset="-122"/>
                    <a:ea typeface="黑体" panose="02010609060101010101" pitchFamily="49" charset="-122"/>
                  </a:rPr>
                  <a:t>取值</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这种计算方式在动作空间和状态空间均为</a:t>
                </a:r>
                <a:r>
                  <a:rPr lang="zh-CN" altLang="zh-CN" sz="2400" dirty="0">
                    <a:solidFill>
                      <a:srgbClr val="0000FF"/>
                    </a:solidFill>
                    <a:latin typeface="黑体" panose="02010609060101010101" pitchFamily="49" charset="-122"/>
                    <a:ea typeface="黑体" panose="02010609060101010101" pitchFamily="49" charset="-122"/>
                  </a:rPr>
                  <a:t>离散空间且规模较小</a:t>
                </a:r>
                <a:r>
                  <a:rPr lang="zh-CN" altLang="zh-CN" sz="2400" dirty="0">
                    <a:latin typeface="黑体" panose="02010609060101010101" pitchFamily="49" charset="-122"/>
                    <a:ea typeface="黑体" panose="02010609060101010101" pitchFamily="49" charset="-122"/>
                  </a:rPr>
                  <a:t>时较为有效，但对于</a:t>
                </a:r>
                <a:r>
                  <a:rPr lang="zh-CN" altLang="zh-CN" sz="2400" dirty="0">
                    <a:solidFill>
                      <a:srgbClr val="0000FF"/>
                    </a:solidFill>
                    <a:latin typeface="黑体" panose="02010609060101010101" pitchFamily="49" charset="-122"/>
                    <a:ea typeface="黑体" panose="02010609060101010101" pitchFamily="49" charset="-122"/>
                  </a:rPr>
                  <a:t>连续或规模较大</a:t>
                </a:r>
                <a:r>
                  <a:rPr lang="zh-CN" altLang="zh-CN" sz="2400" dirty="0">
                    <a:latin typeface="黑体" panose="02010609060101010101" pitchFamily="49" charset="-122"/>
                    <a:ea typeface="黑体" panose="02010609060101010101" pitchFamily="49" charset="-122"/>
                  </a:rPr>
                  <a:t>的动作空间或状态空间，策略迭代优化方法的计算</a:t>
                </a:r>
                <a:r>
                  <a:rPr lang="zh-CN" altLang="zh-CN" sz="2400" dirty="0">
                    <a:solidFill>
                      <a:srgbClr val="0000FF"/>
                    </a:solidFill>
                    <a:latin typeface="黑体" panose="02010609060101010101" pitchFamily="49" charset="-122"/>
                    <a:ea typeface="黑体" panose="02010609060101010101" pitchFamily="49" charset="-122"/>
                  </a:rPr>
                  <a:t>成本通常较高</a:t>
                </a:r>
                <a:r>
                  <a:rPr lang="zh-CN" altLang="zh-CN" sz="2400" dirty="0">
                    <a:latin typeface="黑体" panose="02010609060101010101" pitchFamily="49" charset="-122"/>
                    <a:ea typeface="黑体" panose="02010609060101010101" pitchFamily="49" charset="-122"/>
                  </a:rPr>
                  <a:t>且容易</a:t>
                </a:r>
                <a:r>
                  <a:rPr lang="zh-CN" altLang="zh-CN" sz="2400" dirty="0">
                    <a:solidFill>
                      <a:srgbClr val="0000FF"/>
                    </a:solidFill>
                    <a:latin typeface="黑体" panose="02010609060101010101" pitchFamily="49" charset="-122"/>
                    <a:ea typeface="黑体" panose="02010609060101010101" pitchFamily="49" charset="-122"/>
                  </a:rPr>
                  <a:t>陷入</a:t>
                </a:r>
                <a:r>
                  <a:rPr lang="zh-CN" altLang="zh-CN" sz="2400" dirty="0" smtClean="0">
                    <a:solidFill>
                      <a:srgbClr val="0000FF"/>
                    </a:solidFill>
                    <a:latin typeface="黑体" panose="02010609060101010101" pitchFamily="49" charset="-122"/>
                    <a:ea typeface="黑体" panose="02010609060101010101" pitchFamily="49" charset="-122"/>
                  </a:rPr>
                  <a:t>局部最优</a:t>
                </a:r>
                <a:endParaRPr lang="en-US" altLang="zh-CN" sz="2400" dirty="0" smtClean="0">
                  <a:solidFill>
                    <a:srgbClr val="0000FF"/>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可用基于</a:t>
                </a:r>
                <a:r>
                  <a:rPr lang="zh-CN" altLang="zh-CN" sz="2400" dirty="0">
                    <a:solidFill>
                      <a:srgbClr val="0000FF"/>
                    </a:solidFill>
                    <a:latin typeface="黑体" panose="02010609060101010101" pitchFamily="49" charset="-122"/>
                    <a:ea typeface="黑体" panose="02010609060101010101" pitchFamily="49" charset="-122"/>
                  </a:rPr>
                  <a:t>函数逼近</a:t>
                </a:r>
                <a:r>
                  <a:rPr lang="zh-CN" altLang="zh-CN" sz="2400" dirty="0">
                    <a:latin typeface="黑体" panose="02010609060101010101" pitchFamily="49" charset="-122"/>
                    <a:ea typeface="黑体" panose="02010609060101010101" pitchFamily="49" charset="-122"/>
                  </a:rPr>
                  <a:t>思想的</a:t>
                </a:r>
                <a:r>
                  <a:rPr lang="zh-CN" altLang="zh-CN" sz="2400" dirty="0">
                    <a:solidFill>
                      <a:srgbClr val="0000FF"/>
                    </a:solidFill>
                    <a:latin typeface="黑体" panose="02010609060101010101" pitchFamily="49" charset="-122"/>
                    <a:ea typeface="黑体" panose="02010609060101010101" pitchFamily="49" charset="-122"/>
                  </a:rPr>
                  <a:t>冗余值迭代</a:t>
                </a:r>
                <a:r>
                  <a:rPr lang="zh-CN" altLang="zh-CN" sz="2400" dirty="0">
                    <a:latin typeface="黑体" panose="02010609060101010101" pitchFamily="49" charset="-122"/>
                    <a:ea typeface="黑体" panose="02010609060101010101" pitchFamily="49" charset="-122"/>
                  </a:rPr>
                  <a:t>算法解决这个问题</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本节目录</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概述</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K-摇臂赌博机</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1" algn="l">
              <a:buClrTx/>
              <a:buSzTx/>
            </a:pPr>
            <a:r>
              <a:rPr lang="en-US" altLang="zh-CN" sz="2450" dirty="0" smtClean="0">
                <a:solidFill>
                  <a:schemeClr val="bg1">
                    <a:lumMod val="85000"/>
                  </a:schemeClr>
                </a:solidFill>
                <a:latin typeface="微软雅黑" panose="020B0503020204020204" charset="-122"/>
                <a:cs typeface="微软雅黑" panose="020B0503020204020204" charset="-122"/>
                <a:sym typeface="+mn-ea"/>
              </a:rPr>
              <a:t>ϵ</a:t>
            </a:r>
            <a:r>
              <a:rPr lang="en-US" altLang="zh-CN" sz="2450" dirty="0" smtClean="0">
                <a:solidFill>
                  <a:schemeClr val="bg1">
                    <a:lumMod val="85000"/>
                  </a:schemeClr>
                </a:solidFill>
                <a:sym typeface="+mn-ea"/>
              </a:rPr>
              <a:t>-</a:t>
            </a:r>
            <a:r>
              <a:rPr lang="zh-CN" altLang="en-US" sz="2450" dirty="0" smtClean="0">
                <a:solidFill>
                  <a:schemeClr val="bg1">
                    <a:lumMod val="85000"/>
                  </a:schemeClr>
                </a:solidFill>
                <a:sym typeface="+mn-ea"/>
              </a:rPr>
              <a:t>贪心</a:t>
            </a:r>
            <a:endParaRPr lang="zh-CN" altLang="en-US" sz="2450" dirty="0" smtClean="0">
              <a:solidFill>
                <a:schemeClr val="bg1">
                  <a:lumMod val="85000"/>
                </a:schemeClr>
              </a:solidFill>
              <a:sym typeface="+mn-ea"/>
            </a:endParaRPr>
          </a:p>
          <a:p>
            <a:pPr lvl="1" algn="l">
              <a:buClrTx/>
              <a:buSzTx/>
            </a:pPr>
            <a:r>
              <a:rPr lang="en-US" altLang="zh-CN" sz="2450" dirty="0" err="1" smtClean="0">
                <a:solidFill>
                  <a:schemeClr val="bg1">
                    <a:lumMod val="85000"/>
                  </a:schemeClr>
                </a:solidFill>
                <a:sym typeface="+mn-ea"/>
              </a:rPr>
              <a:t>Softmax</a:t>
            </a:r>
            <a:endParaRPr lang="zh-CN" altLang="en-US" sz="2450" b="1" dirty="0" smtClean="0">
              <a:solidFill>
                <a:schemeClr val="bg1">
                  <a:lumMod val="85000"/>
                </a:schemeClr>
              </a:solidFill>
              <a:latin typeface="黑体" panose="02010609060101010101" pitchFamily="49" charset="-122"/>
              <a:ea typeface="黑体" panose="02010609060101010101" pitchFamily="49" charset="-122"/>
            </a:endParaRPr>
          </a:p>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有模型学习</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lvl="1" algn="l">
              <a:buClrTx/>
              <a:buSzTx/>
            </a:pP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策略迭代与值迭代</a:t>
            </a:r>
            <a:endPar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sz="2800" b="1" dirty="0" smtClean="0">
                <a:solidFill>
                  <a:schemeClr val="tx1"/>
                </a:solidFill>
                <a:latin typeface="黑体" panose="02010609060101010101" pitchFamily="49" charset="-122"/>
                <a:ea typeface="黑体" panose="02010609060101010101" pitchFamily="49" charset="-122"/>
              </a:rPr>
              <a:t>无模型学习</a:t>
            </a:r>
            <a:endParaRPr lang="zh-CN" altLang="en-US" sz="2800" b="1" dirty="0" smtClean="0">
              <a:solidFill>
                <a:schemeClr val="tx1"/>
              </a:solidFill>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sym typeface="+mn-ea"/>
              </a:rPr>
              <a:t>时序差分学习</a:t>
            </a:r>
            <a:endParaRPr lang="en-US" altLang="zh-CN" sz="2400" dirty="0" smtClean="0">
              <a:solidFill>
                <a:schemeClr val="tx1"/>
              </a:solidFill>
              <a:latin typeface="黑体" panose="02010609060101010101" pitchFamily="49" charset="-122"/>
              <a:ea typeface="黑体" panose="02010609060101010101" pitchFamily="49" charset="-122"/>
            </a:endParaRPr>
          </a:p>
          <a:p>
            <a:pPr lvl="1"/>
            <a:r>
              <a:rPr lang="en-US" altLang="zh-CN" sz="2400" dirty="0" smtClean="0">
                <a:latin typeface="黑体" panose="02010609060101010101" pitchFamily="49" charset="-122"/>
                <a:ea typeface="黑体" panose="02010609060101010101" pitchFamily="49" charset="-122"/>
                <a:sym typeface="+mn-ea"/>
              </a:rPr>
              <a:t>Q</a:t>
            </a:r>
            <a:r>
              <a:rPr lang="zh-CN" altLang="en-US" sz="2400" dirty="0" smtClean="0">
                <a:latin typeface="黑体" panose="02010609060101010101" pitchFamily="49" charset="-122"/>
                <a:ea typeface="黑体" panose="02010609060101010101" pitchFamily="49" charset="-122"/>
                <a:sym typeface="+mn-ea"/>
              </a:rPr>
              <a:t>学习</a:t>
            </a:r>
            <a:endParaRPr lang="en-US" altLang="zh-CN" sz="2400" dirty="0" smtClean="0">
              <a:solidFill>
                <a:schemeClr val="tx1"/>
              </a:solidFill>
              <a:latin typeface="黑体" panose="02010609060101010101" pitchFamily="49" charset="-122"/>
              <a:ea typeface="黑体" panose="02010609060101010101" pitchFamily="49" charset="-122"/>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值函数近似</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模仿学习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b="1"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605" y="1124585"/>
                <a:ext cx="8503285" cy="525653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无模型学习 (model-</a:t>
                </a:r>
                <a:r>
                  <a:rPr lang="en-US" altLang="zh-CN" sz="2800" b="1" dirty="0" smtClean="0">
                    <a:solidFill>
                      <a:prstClr val="black"/>
                    </a:solidFill>
                    <a:latin typeface="黑体" panose="02010609060101010101" pitchFamily="49" charset="-122"/>
                    <a:ea typeface="黑体" panose="02010609060101010101" pitchFamily="49" charset="-122"/>
                    <a:sym typeface="+mn-ea"/>
                  </a:rPr>
                  <a:t>free</a:t>
                </a:r>
                <a:r>
                  <a:rPr lang="zh-CN" altLang="en-US" sz="2800" b="1" dirty="0" smtClean="0">
                    <a:solidFill>
                      <a:prstClr val="black"/>
                    </a:solidFill>
                    <a:latin typeface="黑体" panose="02010609060101010101" pitchFamily="49" charset="-122"/>
                    <a:ea typeface="黑体" panose="02010609060101010101" pitchFamily="49" charset="-122"/>
                    <a:sym typeface="+mn-ea"/>
                  </a:rPr>
                  <a:t> learning)：更符合实际</a:t>
                </a:r>
                <a:endParaRPr lang="en-US" altLang="zh-CN" sz="2800" b="1" dirty="0">
                  <a:solidFill>
                    <a:prstClr val="black"/>
                  </a:solidFill>
                  <a:latin typeface="黑体" panose="02010609060101010101" pitchFamily="49" charset="-122"/>
                  <a:ea typeface="黑体" panose="02010609060101010101" pitchFamily="49" charset="-122"/>
                </a:endParaRPr>
              </a:p>
              <a:p>
                <a:pPr lvl="1" algn="l">
                  <a:buClrTx/>
                  <a:buSzTx/>
                </a:pPr>
                <a:r>
                  <a:rPr lang="zh-CN" altLang="en-US" sz="2400" dirty="0" smtClean="0">
                    <a:latin typeface="黑体" panose="02010609060101010101" pitchFamily="49" charset="-122"/>
                    <a:ea typeface="黑体" panose="02010609060101010101" pitchFamily="49" charset="-122"/>
                    <a:sym typeface="+mn-ea"/>
                  </a:rPr>
                  <a:t>转移概率，奖赏函数未知</a:t>
                </a:r>
                <a:endParaRPr lang="zh-CN" altLang="en-US" sz="2400" dirty="0" smtClean="0">
                  <a:latin typeface="黑体" panose="02010609060101010101" pitchFamily="49" charset="-122"/>
                  <a:ea typeface="黑体" panose="02010609060101010101" pitchFamily="49" charset="-122"/>
                  <a:sym typeface="+mn-ea"/>
                </a:endParaRPr>
              </a:p>
              <a:p>
                <a:pPr lvl="1" algn="l">
                  <a:buClrTx/>
                  <a:buSzTx/>
                </a:pPr>
                <a:r>
                  <a:rPr lang="zh-CN" altLang="en-US" sz="2400" dirty="0" smtClean="0">
                    <a:latin typeface="黑体" panose="02010609060101010101" pitchFamily="49" charset="-122"/>
                    <a:ea typeface="黑体" panose="02010609060101010101" pitchFamily="49" charset="-122"/>
                    <a:sym typeface="+mn-ea"/>
                  </a:rPr>
                  <a:t>甚至环境中的状态数目也未知</a:t>
                </a:r>
                <a:endParaRPr lang="zh-CN" altLang="en-US" sz="2400" dirty="0" smtClean="0">
                  <a:latin typeface="黑体" panose="02010609060101010101" pitchFamily="49" charset="-122"/>
                  <a:ea typeface="黑体" panose="02010609060101010101" pitchFamily="49" charset="-122"/>
                  <a:sym typeface="+mn-ea"/>
                </a:endParaRPr>
              </a:p>
              <a:p>
                <a:pPr lvl="1" algn="l">
                  <a:buClrTx/>
                  <a:buSzTx/>
                </a:pPr>
                <a:r>
                  <a:rPr lang="zh-CN" altLang="en-US" sz="2400" dirty="0" smtClean="0">
                    <a:latin typeface="黑体" panose="02010609060101010101" pitchFamily="49" charset="-122"/>
                    <a:ea typeface="黑体" panose="02010609060101010101" pitchFamily="49" charset="-122"/>
                    <a:sym typeface="+mn-ea"/>
                  </a:rPr>
                  <a:t>假定状态空间有限</a:t>
                </a:r>
                <a14:m>
                  <m:oMath xmlns:m="http://schemas.openxmlformats.org/officeDocument/2006/math">
                    <m:r>
                      <a:rPr lang="en-US" altLang="zh-CN" sz="2400">
                        <a:solidFill>
                          <a:srgbClr val="FF0000"/>
                        </a:solidFill>
                        <a:latin typeface="Cambria Math" panose="02040503050406030204" pitchFamily="18" charset="0"/>
                        <a:ea typeface="黑体" panose="02010609060101010101" pitchFamily="49" charset="-122"/>
                      </a:rPr>
                      <m:t> </m:t>
                    </m:r>
                  </m:oMath>
                </a14:m>
                <a:endParaRPr lang="en-US" altLang="zh-CN" sz="2400" dirty="0" smtClean="0">
                  <a:solidFill>
                    <a:srgbClr val="FF0000"/>
                  </a:solidFill>
                  <a:latin typeface="黑体" panose="02010609060101010101" pitchFamily="49" charset="-122"/>
                  <a:ea typeface="黑体" panose="02010609060101010101" pitchFamily="49" charset="-122"/>
                </a:endParaRPr>
              </a:p>
              <a:p>
                <a:pPr marL="342900" lvl="1" indent="-342900" algn="l">
                  <a:buClrTx/>
                  <a:buSzTx/>
                  <a:buChar char="•"/>
                </a:pPr>
                <a:r>
                  <a:rPr lang="zh-CN" altLang="en-US" b="1" dirty="0" smtClean="0">
                    <a:solidFill>
                      <a:prstClr val="black"/>
                    </a:solidFill>
                    <a:latin typeface="黑体" panose="02010609060101010101" pitchFamily="49" charset="-122"/>
                    <a:ea typeface="黑体" panose="02010609060101010101" pitchFamily="49" charset="-122"/>
                    <a:sym typeface="+mn-ea"/>
                  </a:rPr>
                  <a:t>免模型学习所面临的困难</a:t>
                </a:r>
                <a:endParaRPr lang="zh-CN" altLang="en-US" sz="2800" b="1" dirty="0" smtClean="0">
                  <a:solidFill>
                    <a:prstClr val="black"/>
                  </a:solidFill>
                  <a:latin typeface="黑体" panose="02010609060101010101" pitchFamily="49" charset="-122"/>
                  <a:ea typeface="黑体" panose="02010609060101010101" pitchFamily="49" charset="-122"/>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策略无法评估</a:t>
                </a:r>
                <a:endParaRPr lang="zh-CN" altLang="en-US" sz="2400" dirty="0" smtClean="0">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无法通过值函数计算动作值函数</a:t>
                </a:r>
                <a:endParaRPr lang="zh-CN" altLang="en-US" sz="2400" dirty="0" smtClean="0">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机器只能从一个起始状态开始探索环境</a:t>
                </a:r>
                <a:endParaRPr lang="zh-CN" altLang="en-US" sz="2400" dirty="0" smtClean="0">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b="1" dirty="0" smtClean="0">
                    <a:solidFill>
                      <a:prstClr val="black"/>
                    </a:solidFill>
                    <a:latin typeface="黑体" panose="02010609060101010101" pitchFamily="49" charset="-122"/>
                    <a:ea typeface="黑体" panose="02010609060101010101" pitchFamily="49" charset="-122"/>
                    <a:sym typeface="+mn-ea"/>
                  </a:rPr>
                  <a:t>解决困难的办法</a:t>
                </a:r>
                <a:endParaRPr lang="zh-CN" altLang="en-US" b="1" dirty="0" smtClean="0">
                  <a:solidFill>
                    <a:prstClr val="black"/>
                  </a:solidFill>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多次采样</a:t>
                </a:r>
                <a:endParaRPr lang="zh-CN" altLang="en-US" sz="2400" dirty="0" smtClean="0">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直接估计每一对状态-动作的值函数</a:t>
                </a:r>
                <a:endParaRPr lang="zh-CN" altLang="en-US" sz="2400" dirty="0" smtClean="0">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在探索过程中逐渐发现各个状态</a:t>
                </a:r>
                <a:endParaRPr lang="zh-CN" altLang="en-US" sz="2400" dirty="0" smtClean="0">
                  <a:latin typeface="黑体" panose="02010609060101010101" pitchFamily="49" charset="-122"/>
                  <a:ea typeface="黑体" panose="02010609060101010101" pitchFamily="49" charset="-122"/>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605" y="1124585"/>
                <a:ext cx="8503285" cy="5256530"/>
              </a:xfrm>
              <a:prstGeom prst="rect">
                <a:avLst/>
              </a:prstGeom>
              <a:blipFill rotWithShape="1">
                <a:blip r:embed="rId1"/>
                <a:stretch>
                  <a:fillRect b="-3588"/>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时序差分学习</a:t>
                </a:r>
                <a:r>
                  <a:rPr lang="en-US" altLang="zh-CN" sz="2800" dirty="0">
                    <a:solidFill>
                      <a:prstClr val="black"/>
                    </a:solidFill>
                    <a:latin typeface="黑体" panose="02010609060101010101" pitchFamily="49" charset="-122"/>
                    <a:ea typeface="黑体" panose="02010609060101010101" pitchFamily="49" charset="-122"/>
                  </a:rPr>
                  <a:t>-</a:t>
                </a:r>
                <a:r>
                  <a:rPr lang="zh-CN" altLang="en-US" sz="2800" dirty="0">
                    <a:solidFill>
                      <a:prstClr val="black"/>
                    </a:solidFill>
                    <a:latin typeface="黑体" panose="02010609060101010101" pitchFamily="49" charset="-122"/>
                    <a:ea typeface="黑体" panose="02010609060101010101" pitchFamily="49" charset="-122"/>
                  </a:rPr>
                  <a:t>单步时序差分</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solidFill>
                      <a:srgbClr val="0000FF"/>
                    </a:solidFill>
                    <a:latin typeface="黑体" panose="02010609060101010101" pitchFamily="49" charset="-122"/>
                    <a:ea typeface="黑体" panose="02010609060101010101" pitchFamily="49" charset="-122"/>
                  </a:rPr>
                  <a:t>时序差分学习</a:t>
                </a:r>
                <a:r>
                  <a:rPr lang="zh-CN" altLang="zh-CN" sz="2400" dirty="0">
                    <a:latin typeface="黑体" panose="02010609060101010101" pitchFamily="49" charset="-122"/>
                    <a:ea typeface="黑体" panose="02010609060101010101" pitchFamily="49" charset="-122"/>
                  </a:rPr>
                  <a:t>的基本思想是首先通过</a:t>
                </a:r>
                <a:r>
                  <a:rPr lang="zh-CN" altLang="zh-CN" sz="2400" dirty="0">
                    <a:solidFill>
                      <a:srgbClr val="0000FF"/>
                    </a:solidFill>
                    <a:latin typeface="黑体" panose="02010609060101010101" pitchFamily="49" charset="-122"/>
                    <a:ea typeface="黑体" panose="02010609060101010101" pitchFamily="49" charset="-122"/>
                  </a:rPr>
                  <a:t>模拟</a:t>
                </a:r>
                <a:r>
                  <a:rPr lang="zh-CN" altLang="zh-CN" sz="2400" dirty="0">
                    <a:latin typeface="黑体" panose="02010609060101010101" pitchFamily="49" charset="-122"/>
                    <a:ea typeface="黑体" panose="02010609060101010101" pitchFamily="49" charset="-122"/>
                  </a:rPr>
                  <a:t>一段时序中的状态变化方式估计</a:t>
                </a:r>
                <a:r>
                  <a:rPr lang="zh-CN" altLang="zh-CN" sz="2400" dirty="0">
                    <a:solidFill>
                      <a:srgbClr val="0000FF"/>
                    </a:solidFill>
                    <a:latin typeface="黑体" panose="02010609060101010101" pitchFamily="49" charset="-122"/>
                    <a:ea typeface="黑体" panose="02010609060101010101" pitchFamily="49" charset="-122"/>
                  </a:rPr>
                  <a:t>动作值函数</a:t>
                </a:r>
                <a:r>
                  <a:rPr lang="zh-CN" altLang="zh-CN" sz="2400" dirty="0">
                    <a:latin typeface="黑体" panose="02010609060101010101" pitchFamily="49" charset="-122"/>
                    <a:ea typeface="黑体" panose="02010609060101010101" pitchFamily="49" charset="-122"/>
                  </a:rPr>
                  <a:t>的取值，然后，在每执行一次或几次状态转移之后根据所得新状态的价值对估计值进行迭代</a:t>
                </a:r>
                <a:r>
                  <a:rPr lang="zh-CN" altLang="zh-CN" sz="2400" dirty="0" smtClean="0">
                    <a:solidFill>
                      <a:srgbClr val="0000FF"/>
                    </a:solidFill>
                    <a:latin typeface="黑体" panose="02010609060101010101" pitchFamily="49" charset="-122"/>
                    <a:ea typeface="黑体" panose="02010609060101010101" pitchFamily="49" charset="-122"/>
                  </a:rPr>
                  <a:t>更新</a:t>
                </a:r>
                <a:endParaRPr lang="en-US" altLang="zh-CN" sz="2400" dirty="0" smtClean="0">
                  <a:solidFill>
                    <a:srgbClr val="0000FF"/>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假设对状态动作对</a:t>
                </a:r>
                <a14:m>
                  <m:oMath xmlns:m="http://schemas.openxmlformats.org/officeDocument/2006/math">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e>
                    </m:d>
                  </m:oMath>
                </a14:m>
                <a:r>
                  <a:rPr lang="zh-CN" altLang="zh-CN" sz="2400" dirty="0">
                    <a:latin typeface="黑体" panose="02010609060101010101" pitchFamily="49" charset="-122"/>
                    <a:ea typeface="黑体" panose="02010609060101010101" pitchFamily="49" charset="-122"/>
                  </a:rPr>
                  <a:t>进行了</a:t>
                </a:r>
                <a14:m>
                  <m:oMath xmlns:m="http://schemas.openxmlformats.org/officeDocument/2006/math">
                    <m:r>
                      <a:rPr lang="en-US" altLang="zh-CN" sz="2400" i="1">
                        <a:latin typeface="Cambria Math" panose="02040503050406030204" pitchFamily="18" charset="0"/>
                        <a:ea typeface="黑体" panose="02010609060101010101" pitchFamily="49" charset="-122"/>
                      </a:rPr>
                      <m:t>𝑘</m:t>
                    </m:r>
                  </m:oMath>
                </a14:m>
                <a:r>
                  <a:rPr lang="zh-CN" altLang="zh-CN" sz="2400" dirty="0">
                    <a:latin typeface="黑体" panose="02010609060101010101" pitchFamily="49" charset="-122"/>
                    <a:ea typeface="黑体" panose="02010609060101010101" pitchFamily="49" charset="-122"/>
                  </a:rPr>
                  <a:t>次采样，每次采样所得的累计反馈为</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i="1">
                            <a:latin typeface="Cambria Math" panose="02040503050406030204" pitchFamily="18" charset="0"/>
                            <a:ea typeface="黑体" panose="02010609060101010101" pitchFamily="49" charset="-122"/>
                          </a:rPr>
                          <m:t>𝑖</m:t>
                        </m:r>
                      </m:sup>
                    </m:sSubSup>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𝑖</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2</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𝑘</m:t>
                    </m:r>
                  </m:oMath>
                </a14:m>
                <a:r>
                  <a:rPr lang="en-US" altLang="zh-CN" sz="2400" dirty="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则策略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oMath>
                </a14:m>
                <a:r>
                  <a:rPr lang="zh-CN" altLang="zh-CN" sz="2400" dirty="0">
                    <a:latin typeface="黑体" panose="02010609060101010101" pitchFamily="49" charset="-122"/>
                    <a:ea typeface="黑体" panose="02010609060101010101" pitchFamily="49" charset="-122"/>
                  </a:rPr>
                  <a:t>在状态为</a:t>
                </a:r>
                <a14:m>
                  <m:oMath xmlns:m="http://schemas.openxmlformats.org/officeDocument/2006/math">
                    <m:r>
                      <a:rPr lang="en-US" altLang="zh-CN" sz="2400" i="1">
                        <a:latin typeface="Cambria Math" panose="02040503050406030204" pitchFamily="18" charset="0"/>
                        <a:ea typeface="黑体" panose="02010609060101010101" pitchFamily="49" charset="-122"/>
                      </a:rPr>
                      <m:t>𝑠</m:t>
                    </m:r>
                  </m:oMath>
                </a14:m>
                <a:r>
                  <a:rPr lang="zh-CN" altLang="zh-CN" sz="2400" dirty="0">
                    <a:latin typeface="黑体" panose="02010609060101010101" pitchFamily="49" charset="-122"/>
                    <a:ea typeface="黑体" panose="02010609060101010101" pitchFamily="49" charset="-122"/>
                  </a:rPr>
                  <a:t>动作为</a:t>
                </a:r>
                <a14:m>
                  <m:oMath xmlns:m="http://schemas.openxmlformats.org/officeDocument/2006/math">
                    <m:r>
                      <a:rPr lang="en-US" altLang="zh-CN" sz="2400" i="1">
                        <a:latin typeface="Cambria Math" panose="02040503050406030204" pitchFamily="18" charset="0"/>
                        <a:ea typeface="黑体" panose="02010609060101010101" pitchFamily="49" charset="-122"/>
                      </a:rPr>
                      <m:t>𝑎</m:t>
                    </m:r>
                  </m:oMath>
                </a14:m>
                <a:r>
                  <a:rPr lang="zh-CN" altLang="zh-CN" sz="2400" dirty="0">
                    <a:latin typeface="黑体" panose="02010609060101010101" pitchFamily="49" charset="-122"/>
                    <a:ea typeface="黑体" panose="02010609060101010101" pitchFamily="49" charset="-122"/>
                  </a:rPr>
                  <a:t>情况下的动作值函数取值的估计值</a:t>
                </a:r>
                <a:r>
                  <a:rPr lang="zh-CN" altLang="zh-CN" sz="2400" dirty="0" smtClean="0">
                    <a:latin typeface="黑体" panose="02010609060101010101" pitchFamily="49" charset="-122"/>
                    <a:ea typeface="黑体" panose="02010609060101010101" pitchFamily="49" charset="-122"/>
                  </a:rPr>
                  <a:t>为</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14:m>
                  <m:oMath xmlns:m="http://schemas.openxmlformats.org/officeDocument/2006/math">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 </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f>
                      <m:fPr>
                        <m:ctrlPr>
                          <a:rPr lang="zh-CN" altLang="zh-CN" sz="2400" i="1">
                            <a:solidFill>
                              <a:srgbClr val="FF0000"/>
                            </a:solidFill>
                            <a:latin typeface="Cambria Math" panose="02040503050406030204"/>
                            <a:ea typeface="黑体" panose="02010609060101010101" pitchFamily="49" charset="-122"/>
                          </a:rPr>
                        </m:ctrlPr>
                      </m:fPr>
                      <m:num>
                        <m:r>
                          <a:rPr lang="en-US" altLang="zh-CN" sz="2400" i="1">
                            <a:solidFill>
                              <a:srgbClr val="FF0000"/>
                            </a:solidFill>
                            <a:latin typeface="Cambria Math" panose="02040503050406030204" pitchFamily="18" charset="0"/>
                            <a:ea typeface="黑体" panose="02010609060101010101" pitchFamily="49" charset="-122"/>
                          </a:rPr>
                          <m:t>1</m:t>
                        </m:r>
                      </m:num>
                      <m:den>
                        <m:r>
                          <a:rPr lang="en-US" altLang="zh-CN" sz="2400" i="1">
                            <a:solidFill>
                              <a:srgbClr val="FF0000"/>
                            </a:solidFill>
                            <a:latin typeface="Cambria Math" panose="02040503050406030204" pitchFamily="18" charset="0"/>
                            <a:ea typeface="黑体" panose="02010609060101010101" pitchFamily="49" charset="-122"/>
                          </a:rPr>
                          <m:t>𝑘</m:t>
                        </m:r>
                      </m:den>
                    </m:f>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sub>
                      <m:sup>
                        <m:r>
                          <a:rPr lang="en-US" altLang="zh-CN" sz="2400" i="1">
                            <a:solidFill>
                              <a:srgbClr val="FF0000"/>
                            </a:solidFill>
                            <a:latin typeface="Cambria Math" panose="02040503050406030204" pitchFamily="18" charset="0"/>
                            <a:ea typeface="黑体" panose="02010609060101010101" pitchFamily="49" charset="-122"/>
                          </a:rPr>
                          <m:t>𝑘</m:t>
                        </m:r>
                      </m:sup>
                      <m:e>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i="1">
                                <a:solidFill>
                                  <a:srgbClr val="FF0000"/>
                                </a:solidFill>
                                <a:latin typeface="Cambria Math" panose="02040503050406030204" pitchFamily="18" charset="0"/>
                                <a:ea typeface="黑体" panose="02010609060101010101" pitchFamily="49" charset="-122"/>
                              </a:rPr>
                              <m:t>𝑖</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    </m:t>
                        </m:r>
                      </m:e>
                    </m:nary>
                  </m:oMath>
                </a14:m>
                <a:endParaRPr lang="en-US" altLang="zh-CN" sz="2400" dirty="0" smtClean="0">
                  <a:latin typeface="+mn-ea"/>
                  <a:cs typeface="+mn-ea"/>
                </a:endParaRPr>
              </a:p>
              <a:p>
                <a:pPr lvl="1"/>
                <a:r>
                  <a:rPr lang="zh-CN" altLang="zh-CN" sz="2400" dirty="0">
                    <a:latin typeface="黑体" panose="02010609060101010101" pitchFamily="49" charset="-122"/>
                    <a:ea typeface="黑体" panose="02010609060101010101" pitchFamily="49" charset="-122"/>
                  </a:rPr>
                  <a:t>假设现对状态动作对</a:t>
                </a:r>
                <a14:m>
                  <m:oMath xmlns:m="http://schemas.openxmlformats.org/officeDocument/2006/math">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e>
                    </m:d>
                  </m:oMath>
                </a14:m>
                <a:r>
                  <a:rPr lang="zh-CN" altLang="zh-CN" sz="2400" dirty="0">
                    <a:latin typeface="黑体" panose="02010609060101010101" pitchFamily="49" charset="-122"/>
                    <a:ea typeface="黑体" panose="02010609060101010101" pitchFamily="49" charset="-122"/>
                  </a:rPr>
                  <a:t>进行了第</a:t>
                </a:r>
                <a14:m>
                  <m:oMath xmlns:m="http://schemas.openxmlformats.org/officeDocument/2006/math">
                    <m:r>
                      <a:rPr lang="en-US" altLang="zh-CN" sz="2400" i="1">
                        <a:latin typeface="Cambria Math" panose="02040503050406030204" pitchFamily="18" charset="0"/>
                        <a:ea typeface="黑体" panose="02010609060101010101" pitchFamily="49" charset="-122"/>
                      </a:rPr>
                      <m:t>𝑘</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oMath>
                </a14:m>
                <a:r>
                  <a:rPr lang="zh-CN" altLang="zh-CN" sz="2400" dirty="0">
                    <a:latin typeface="黑体" panose="02010609060101010101" pitchFamily="49" charset="-122"/>
                    <a:ea typeface="黑体" panose="02010609060101010101" pitchFamily="49" charset="-122"/>
                  </a:rPr>
                  <a:t>次采样得到累计反馈为</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i="1">
                            <a:latin typeface="Cambria Math" panose="02040503050406030204" pitchFamily="18" charset="0"/>
                            <a:ea typeface="黑体" panose="02010609060101010101" pitchFamily="49" charset="-122"/>
                          </a:rPr>
                          <m:t>𝑘</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sup>
                    </m:sSubSup>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e>
                    </m:d>
                  </m:oMath>
                </a14:m>
                <a:r>
                  <a:rPr lang="zh-CN" altLang="zh-CN" sz="2400" dirty="0">
                    <a:latin typeface="黑体" panose="02010609060101010101" pitchFamily="49" charset="-122"/>
                    <a:ea typeface="黑体" panose="02010609060101010101" pitchFamily="49" charset="-122"/>
                  </a:rPr>
                  <a:t>，则应将动作值函数取值的估计值更新</a:t>
                </a:r>
                <a:r>
                  <a:rPr lang="zh-CN" altLang="zh-CN" sz="2400" dirty="0" smtClean="0">
                    <a:latin typeface="黑体" panose="02010609060101010101" pitchFamily="49" charset="-122"/>
                    <a:ea typeface="黑体" panose="02010609060101010101" pitchFamily="49" charset="-122"/>
                  </a:rPr>
                  <a:t>为</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14:m>
                  <m:oMath xmlns:m="http://schemas.openxmlformats.org/officeDocument/2006/math">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r>
                          <a:rPr lang="en-US" altLang="zh-CN" sz="2400">
                            <a:solidFill>
                              <a:srgbClr val="FF0000"/>
                            </a:solidFill>
                            <a:latin typeface="Cambria Math" panose="02040503050406030204" pitchFamily="18" charset="0"/>
                          </a:rPr>
                          <m:t>′</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 </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f>
                      <m:fPr>
                        <m:ctrlPr>
                          <a:rPr lang="zh-CN" altLang="zh-CN" sz="2400" i="1">
                            <a:solidFill>
                              <a:srgbClr val="FF0000"/>
                            </a:solidFill>
                            <a:latin typeface="Cambria Math" panose="02040503050406030204"/>
                            <a:ea typeface="黑体" panose="02010609060101010101" pitchFamily="49" charset="-122"/>
                          </a:rPr>
                        </m:ctrlPr>
                      </m:fPr>
                      <m:num>
                        <m:r>
                          <a:rPr lang="en-US" altLang="zh-CN" sz="2400" i="1">
                            <a:solidFill>
                              <a:srgbClr val="FF0000"/>
                            </a:solidFill>
                            <a:latin typeface="Cambria Math" panose="02040503050406030204" pitchFamily="18" charset="0"/>
                            <a:ea typeface="黑体" panose="02010609060101010101" pitchFamily="49" charset="-122"/>
                          </a:rPr>
                          <m:t>1</m:t>
                        </m:r>
                      </m:num>
                      <m:den>
                        <m:r>
                          <a:rPr lang="en-US" altLang="zh-CN" sz="2400" i="1">
                            <a:solidFill>
                              <a:srgbClr val="FF0000"/>
                            </a:solidFill>
                            <a:latin typeface="Cambria Math" panose="02040503050406030204" pitchFamily="18" charset="0"/>
                            <a:ea typeface="黑体" panose="02010609060101010101" pitchFamily="49" charset="-122"/>
                          </a:rPr>
                          <m:t>𝑘</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den>
                    </m:f>
                    <m:nary>
                      <m:naryPr>
                        <m:chr m:val="∑"/>
                        <m:limLoc m:val="undOvr"/>
                        <m:ctrlPr>
                          <a:rPr lang="zh-CN" altLang="zh-CN" sz="2400" i="1">
                            <a:solidFill>
                              <a:srgbClr val="FF0000"/>
                            </a:solidFill>
                            <a:latin typeface="Cambria Math" panose="02040503050406030204"/>
                            <a:ea typeface="黑体" panose="02010609060101010101" pitchFamily="49" charset="-122"/>
                          </a:rPr>
                        </m:ctrlPr>
                      </m:naryPr>
                      <m:sub>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sub>
                      <m:sup>
                        <m:r>
                          <a:rPr lang="en-US" altLang="zh-CN" sz="2400" i="1">
                            <a:solidFill>
                              <a:srgbClr val="FF0000"/>
                            </a:solidFill>
                            <a:latin typeface="Cambria Math" panose="02040503050406030204" pitchFamily="18" charset="0"/>
                            <a:ea typeface="黑体" panose="02010609060101010101" pitchFamily="49" charset="-122"/>
                          </a:rPr>
                          <m:t>𝑘</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sup>
                      <m:e>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i="1">
                                <a:solidFill>
                                  <a:srgbClr val="FF0000"/>
                                </a:solidFill>
                                <a:latin typeface="Cambria Math" panose="02040503050406030204" pitchFamily="18" charset="0"/>
                                <a:ea typeface="黑体" panose="02010609060101010101" pitchFamily="49" charset="-122"/>
                              </a:rPr>
                              <m:t>𝑖</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e>
                    </m:nary>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时序差分学习</a:t>
                </a:r>
                <a:r>
                  <a:rPr lang="en-US" altLang="zh-CN" sz="2800" dirty="0">
                    <a:solidFill>
                      <a:prstClr val="black"/>
                    </a:solidFill>
                    <a:latin typeface="黑体" panose="02010609060101010101" pitchFamily="49" charset="-122"/>
                    <a:ea typeface="黑体" panose="02010609060101010101" pitchFamily="49" charset="-122"/>
                  </a:rPr>
                  <a:t>-</a:t>
                </a:r>
                <a:r>
                  <a:rPr lang="zh-CN" altLang="en-US" sz="2800" dirty="0">
                    <a:solidFill>
                      <a:prstClr val="black"/>
                    </a:solidFill>
                    <a:latin typeface="黑体" panose="02010609060101010101" pitchFamily="49" charset="-122"/>
                    <a:ea typeface="黑体" panose="02010609060101010101" pitchFamily="49" charset="-122"/>
                  </a:rPr>
                  <a:t>单步时序差分</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时序差分学习更新</a:t>
                </a:r>
                <a:r>
                  <a:rPr lang="zh-CN" altLang="en-US" sz="2400" dirty="0" smtClean="0">
                    <a:latin typeface="黑体" panose="02010609060101010101" pitchFamily="49" charset="-122"/>
                    <a:ea typeface="黑体" panose="02010609060101010101" pitchFamily="49" charset="-122"/>
                  </a:rPr>
                  <a:t>公式：</a:t>
                </a:r>
                <a:r>
                  <a:rPr lang="zh-CN" altLang="zh-CN" sz="2400" dirty="0">
                    <a:solidFill>
                      <a:srgbClr val="FF0000"/>
                    </a:solidFill>
                  </a:rPr>
                  <a:t> </a:t>
                </a:r>
                <a14:m>
                  <m:oMath xmlns:m="http://schemas.openxmlformats.org/officeDocument/2006/math">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 </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𝛼</m:t>
                    </m:r>
                    <m:d>
                      <m:dPr>
                        <m:begChr m:val="["/>
                        <m:endChr m:val="]"/>
                        <m:ctrlPr>
                          <a:rPr lang="zh-CN" altLang="zh-CN" sz="2400" i="1">
                            <a:solidFill>
                              <a:srgbClr val="FF0000"/>
                            </a:solidFill>
                            <a:latin typeface="Cambria Math" panose="02040503050406030204"/>
                          </a:rPr>
                        </m:ctrlPr>
                      </m:dPr>
                      <m:e>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i="1">
                                <a:solidFill>
                                  <a:srgbClr val="FF0000"/>
                                </a:solidFill>
                                <a:latin typeface="Cambria Math" panose="02040503050406030204" pitchFamily="18" charset="0"/>
                              </a:rPr>
                              <m:t>𝑘</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1</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 </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e>
                    </m:d>
                  </m:oMath>
                </a14:m>
                <a:endParaRPr lang="en-US" altLang="zh-CN" sz="2400" dirty="0" smtClean="0">
                  <a:latin typeface="+mn-ea"/>
                  <a:cs typeface="+mn-ea"/>
                </a:endParaRPr>
              </a:p>
              <a:p>
                <a:pPr lvl="1"/>
                <a14:m>
                  <m:oMath xmlns:m="http://schemas.openxmlformats.org/officeDocument/2006/math">
                    <m:sSubSup>
                      <m:sSubSupPr>
                        <m:ctrlPr>
                          <a:rPr lang="zh-CN" altLang="zh-CN" sz="2400" i="1">
                            <a:latin typeface="Cambria Math" panose="02040503050406030204"/>
                          </a:rPr>
                        </m:ctrlPr>
                      </m:sSubSupPr>
                      <m:e>
                        <m:r>
                          <a:rPr lang="en-US" altLang="zh-CN" sz="2400" i="1">
                            <a:latin typeface="Cambria Math" panose="02040503050406030204" pitchFamily="18" charset="0"/>
                          </a:rPr>
                          <m:t>𝑄</m:t>
                        </m:r>
                      </m:e>
                      <m:sub>
                        <m:r>
                          <a:rPr lang="en-US" altLang="zh-CN" sz="2400" i="1">
                            <a:latin typeface="Cambria Math" panose="02040503050406030204" pitchFamily="18" charset="0"/>
                          </a:rPr>
                          <m:t>ℎ</m:t>
                        </m:r>
                      </m:sub>
                      <m:sup>
                        <m:r>
                          <a:rPr lang="en-US" altLang="zh-CN" sz="2400" i="1">
                            <a:latin typeface="Cambria Math" panose="02040503050406030204" pitchFamily="18" charset="0"/>
                          </a:rPr>
                          <m:t>𝑘</m:t>
                        </m:r>
                        <m:r>
                          <a:rPr lang="en-US" altLang="zh-CN" sz="2400">
                            <a:latin typeface="Cambria Math" panose="02040503050406030204" pitchFamily="18" charset="0"/>
                          </a:rPr>
                          <m:t>+</m:t>
                        </m:r>
                        <m:r>
                          <a:rPr lang="en-US" altLang="zh-CN" sz="2400" i="1">
                            <a:latin typeface="Cambria Math" panose="02040503050406030204" pitchFamily="18" charset="0"/>
                          </a:rPr>
                          <m:t>1</m:t>
                        </m:r>
                      </m:sup>
                    </m:sSubSup>
                    <m:d>
                      <m:dPr>
                        <m:ctrlPr>
                          <a:rPr lang="zh-CN" altLang="zh-CN" sz="2400" i="1">
                            <a:latin typeface="Cambria Math" panose="02040503050406030204"/>
                          </a:rPr>
                        </m:ctrlPr>
                      </m:dPr>
                      <m:e>
                        <m:r>
                          <a:rPr lang="en-US" altLang="zh-CN" sz="2400" i="1">
                            <a:latin typeface="Cambria Math" panose="02040503050406030204" pitchFamily="18" charset="0"/>
                          </a:rPr>
                          <m:t>𝑠</m:t>
                        </m:r>
                        <m:r>
                          <a:rPr lang="en-US" altLang="zh-CN" sz="2400">
                            <a:latin typeface="Cambria Math" panose="02040503050406030204" pitchFamily="18" charset="0"/>
                          </a:rPr>
                          <m:t>,</m:t>
                        </m:r>
                        <m:r>
                          <a:rPr lang="en-US" altLang="zh-CN" sz="2400" i="1">
                            <a:latin typeface="Cambria Math" panose="02040503050406030204" pitchFamily="18" charset="0"/>
                          </a:rPr>
                          <m:t>𝑎</m:t>
                        </m:r>
                      </m:e>
                    </m:d>
                  </m:oMath>
                </a14:m>
                <a:r>
                  <a:rPr lang="zh-CN" altLang="zh-CN" sz="2400" dirty="0">
                    <a:latin typeface="黑体" panose="02010609060101010101" pitchFamily="49" charset="-122"/>
                    <a:ea typeface="黑体" panose="02010609060101010101" pitchFamily="49" charset="-122"/>
                  </a:rPr>
                  <a:t>可分解为对动作</a:t>
                </a:r>
                <a14:m>
                  <m:oMath xmlns:m="http://schemas.openxmlformats.org/officeDocument/2006/math">
                    <m:r>
                      <a:rPr lang="en-US" altLang="zh-CN" sz="2400" i="1">
                        <a:latin typeface="Cambria Math" panose="02040503050406030204" pitchFamily="18" charset="0"/>
                      </a:rPr>
                      <m:t>𝑎</m:t>
                    </m:r>
                  </m:oMath>
                </a14:m>
                <a:r>
                  <a:rPr lang="zh-CN" altLang="zh-CN" sz="2400" dirty="0">
                    <a:latin typeface="黑体" panose="02010609060101010101" pitchFamily="49" charset="-122"/>
                    <a:ea typeface="黑体" panose="02010609060101010101" pitchFamily="49" charset="-122"/>
                  </a:rPr>
                  <a:t>的立即反馈与下一个状态的值函数之和，</a:t>
                </a:r>
                <a:r>
                  <a:rPr lang="zh-CN" altLang="zh-CN" sz="2400" dirty="0" smtClean="0">
                    <a:latin typeface="黑体" panose="02010609060101010101" pitchFamily="49" charset="-122"/>
                    <a:ea typeface="黑体" panose="02010609060101010101" pitchFamily="49" charset="-122"/>
                  </a:rPr>
                  <a:t>即</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rPr>
                  <a:t> </a:t>
                </a:r>
                <a14:m>
                  <m:oMath xmlns:m="http://schemas.openxmlformats.org/officeDocument/2006/math">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i="1">
                            <a:solidFill>
                              <a:srgbClr val="FF0000"/>
                            </a:solidFill>
                            <a:latin typeface="Cambria Math" panose="02040503050406030204" pitchFamily="18" charset="0"/>
                          </a:rPr>
                          <m:t>𝑘</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1</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𝑅</m:t>
                    </m:r>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𝛾</m:t>
                    </m:r>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 </m:t>
                        </m:r>
                      </m:sup>
                    </m:sSubSup>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𝑎</m:t>
                            </m:r>
                          </m:e>
                          <m:sup>
                            <m:r>
                              <a:rPr lang="en-US" altLang="zh-CN" sz="2400">
                                <a:solidFill>
                                  <a:srgbClr val="FF0000"/>
                                </a:solidFill>
                                <a:latin typeface="Cambria Math" panose="02040503050406030204" pitchFamily="18" charset="0"/>
                              </a:rPr>
                              <m:t>′</m:t>
                            </m:r>
                          </m:sup>
                        </m:sSup>
                      </m:e>
                    </m:d>
                  </m:oMath>
                </a14:m>
                <a:endParaRPr lang="en-US" altLang="zh-CN" sz="2400" dirty="0" smtClean="0">
                  <a:latin typeface="+mn-ea"/>
                  <a:cs typeface="+mn-ea"/>
                </a:endParaRPr>
              </a:p>
              <a:p>
                <a:pPr lvl="1"/>
                <a:r>
                  <a:rPr lang="zh-CN" altLang="en-US" sz="2400" dirty="0">
                    <a:latin typeface="黑体" panose="02010609060101010101" pitchFamily="49" charset="-122"/>
                    <a:ea typeface="黑体" panose="02010609060101010101" pitchFamily="49" charset="-122"/>
                  </a:rPr>
                  <a:t>此时</a:t>
                </a:r>
                <a:r>
                  <a:rPr lang="zh-CN" altLang="en-US" sz="2400" dirty="0" smtClean="0">
                    <a:latin typeface="黑体" panose="02010609060101010101" pitchFamily="49" charset="-122"/>
                    <a:ea typeface="黑体" panose="02010609060101010101" pitchFamily="49" charset="-122"/>
                  </a:rPr>
                  <a:t>有：</a:t>
                </a:r>
                <a:r>
                  <a:rPr lang="zh-CN" altLang="zh-CN" sz="2400" dirty="0">
                    <a:solidFill>
                      <a:srgbClr val="FF0000"/>
                    </a:solidFill>
                  </a:rPr>
                  <a:t> </a:t>
                </a:r>
                <a14:m>
                  <m:oMath xmlns:m="http://schemas.openxmlformats.org/officeDocument/2006/math">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 </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𝛼</m:t>
                    </m:r>
                    <m:d>
                      <m:dPr>
                        <m:begChr m:val="["/>
                        <m:endChr m:val="]"/>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𝑅</m:t>
                        </m:r>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𝛾</m:t>
                        </m:r>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 </m:t>
                            </m:r>
                          </m:sup>
                        </m:sSubSup>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𝑎</m:t>
                                </m:r>
                              </m:e>
                              <m:sup>
                                <m:r>
                                  <a:rPr lang="en-US" altLang="zh-CN" sz="2400">
                                    <a:solidFill>
                                      <a:srgbClr val="FF0000"/>
                                    </a:solidFill>
                                    <a:latin typeface="Cambria Math" panose="02040503050406030204" pitchFamily="18" charset="0"/>
                                  </a:rPr>
                                  <m:t>′</m:t>
                                </m:r>
                              </m:sup>
                            </m:sSup>
                          </m:e>
                        </m:d>
                        <m:r>
                          <a:rPr lang="en-US" altLang="zh-CN" sz="2400">
                            <a:solidFill>
                              <a:srgbClr val="FF0000"/>
                            </a:solidFill>
                            <a:latin typeface="Cambria Math" panose="02040503050406030204" pitchFamily="18" charset="0"/>
                          </a:rPr>
                          <m:t>−</m:t>
                        </m:r>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 </m:t>
                            </m:r>
                          </m:sup>
                        </m:sSubSup>
                        <m:d>
                          <m:dPr>
                            <m:ctrlPr>
                              <a:rPr lang="zh-CN" altLang="zh-CN" sz="2400" i="1">
                                <a:solidFill>
                                  <a:srgbClr val="FF0000"/>
                                </a:solidFill>
                                <a:latin typeface="Cambria Math" panose="02040503050406030204"/>
                              </a:rPr>
                            </m:ctrlPr>
                          </m:dPr>
                          <m:e>
                            <m:r>
                              <a:rPr lang="en-US" altLang="zh-CN" sz="2400" i="1">
                                <a:solidFill>
                                  <a:srgbClr val="FF0000"/>
                                </a:solidFill>
                                <a:latin typeface="Cambria Math" panose="02040503050406030204" pitchFamily="18" charset="0"/>
                              </a:rPr>
                              <m:t>𝑠</m:t>
                            </m:r>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𝑎</m:t>
                            </m:r>
                          </m:e>
                        </m:d>
                      </m:e>
                    </m:d>
                  </m:oMath>
                </a14:m>
                <a:endParaRPr lang="en-US" altLang="zh-CN" sz="2400" dirty="0" smtClean="0">
                  <a:latin typeface="+mn-ea"/>
                  <a:cs typeface="+mn-ea"/>
                </a:endParaRPr>
              </a:p>
              <a:p>
                <a:pPr lvl="1"/>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e>
                    </m:d>
                  </m:oMath>
                </a14:m>
                <a:r>
                  <a:rPr lang="zh-CN" altLang="zh-CN" sz="2400" dirty="0">
                    <a:latin typeface="黑体" panose="02010609060101010101" pitchFamily="49" charset="-122"/>
                    <a:ea typeface="黑体" panose="02010609060101010101" pitchFamily="49" charset="-122"/>
                  </a:rPr>
                  <a:t>为更新后的值函数取值的估计值，</a:t>
                </a:r>
                <a14:m>
                  <m:oMath xmlns:m="http://schemas.openxmlformats.org/officeDocument/2006/math">
                    <m:r>
                      <a:rPr lang="en-US" altLang="zh-CN" sz="2400" i="1">
                        <a:latin typeface="Cambria Math" panose="02040503050406030204" pitchFamily="18" charset="0"/>
                        <a:ea typeface="黑体" panose="02010609060101010101" pitchFamily="49" charset="-122"/>
                      </a:rPr>
                      <m:t>𝛼</m:t>
                    </m:r>
                  </m:oMath>
                </a14:m>
                <a:r>
                  <a:rPr lang="zh-CN" altLang="zh-CN" sz="2400" dirty="0">
                    <a:latin typeface="黑体" panose="02010609060101010101" pitchFamily="49" charset="-122"/>
                    <a:ea typeface="黑体" panose="02010609060101010101" pitchFamily="49" charset="-122"/>
                  </a:rPr>
                  <a:t>为影响系数。通常将设定</a:t>
                </a:r>
                <a14:m>
                  <m:oMath xmlns:m="http://schemas.openxmlformats.org/officeDocument/2006/math">
                    <m:r>
                      <a:rPr lang="en-US" altLang="zh-CN" sz="2400" i="1">
                        <a:latin typeface="Cambria Math" panose="02040503050406030204" pitchFamily="18" charset="0"/>
                        <a:ea typeface="黑体" panose="02010609060101010101" pitchFamily="49" charset="-122"/>
                      </a:rPr>
                      <m:t>𝛼</m:t>
                    </m:r>
                  </m:oMath>
                </a14:m>
                <a:r>
                  <a:rPr lang="zh-CN" altLang="zh-CN" sz="2400" dirty="0">
                    <a:latin typeface="黑体" panose="02010609060101010101" pitchFamily="49" charset="-122"/>
                    <a:ea typeface="黑体" panose="02010609060101010101" pitchFamily="49" charset="-122"/>
                  </a:rPr>
                  <a:t>为一个小于</a:t>
                </a:r>
                <a:r>
                  <a:rPr lang="en-US" altLang="zh-CN" sz="2400" dirty="0">
                    <a:latin typeface="黑体" panose="02010609060101010101" pitchFamily="49" charset="-122"/>
                    <a:ea typeface="黑体" panose="02010609060101010101" pitchFamily="49" charset="-122"/>
                  </a:rPr>
                  <a:t>1</a:t>
                </a:r>
                <a:r>
                  <a:rPr lang="zh-CN" altLang="zh-CN" sz="2400" dirty="0">
                    <a:latin typeface="黑体" panose="02010609060101010101" pitchFamily="49" charset="-122"/>
                    <a:ea typeface="黑体" panose="02010609060101010101" pitchFamily="49" charset="-122"/>
                  </a:rPr>
                  <a:t>的正数，</a:t>
                </a:r>
                <a14:m>
                  <m:oMath xmlns:m="http://schemas.openxmlformats.org/officeDocument/2006/math">
                    <m:r>
                      <a:rPr lang="en-US" altLang="zh-CN" sz="2400" i="1">
                        <a:latin typeface="Cambria Math" panose="02040503050406030204" pitchFamily="18" charset="0"/>
                        <a:ea typeface="黑体" panose="02010609060101010101" pitchFamily="49" charset="-122"/>
                      </a:rPr>
                      <m:t>𝛼</m:t>
                    </m:r>
                  </m:oMath>
                </a14:m>
                <a:r>
                  <a:rPr lang="zh-CN" altLang="zh-CN" sz="2400" dirty="0">
                    <a:latin typeface="黑体" panose="02010609060101010101" pitchFamily="49" charset="-122"/>
                    <a:ea typeface="黑体" panose="02010609060101010101" pitchFamily="49" charset="-122"/>
                  </a:rPr>
                  <a:t>的取值越大则表明后续采样所获得的累计反馈越</a:t>
                </a:r>
                <a:r>
                  <a:rPr lang="zh-CN" altLang="zh-CN" sz="2400" dirty="0" smtClean="0">
                    <a:latin typeface="黑体" panose="02010609060101010101" pitchFamily="49" charset="-122"/>
                    <a:ea typeface="黑体" panose="02010609060101010101" pitchFamily="49" charset="-122"/>
                  </a:rPr>
                  <a:t>重要</a:t>
                </a:r>
                <a:endParaRPr lang="en-US" altLang="zh-CN" sz="2400" dirty="0" smtClean="0">
                  <a:latin typeface="黑体" panose="02010609060101010101" pitchFamily="49" charset="-122"/>
                  <a:ea typeface="黑体" panose="02010609060101010101" pitchFamily="49" charset="-122"/>
                </a:endParaRPr>
              </a:p>
              <a:p>
                <a:pPr lvl="1"/>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为下一个时序的状态，</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为根据</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和策略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oMath>
                </a14:m>
                <a:r>
                  <a:rPr lang="zh-CN" altLang="zh-CN" sz="2400" dirty="0">
                    <a:latin typeface="黑体" panose="02010609060101010101" pitchFamily="49" charset="-122"/>
                    <a:ea typeface="黑体" panose="02010609060101010101" pitchFamily="49" charset="-122"/>
                  </a:rPr>
                  <a:t>选择的动作</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185"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时序差分学习</a:t>
                </a:r>
                <a:r>
                  <a:rPr lang="en-US" altLang="zh-CN" sz="2800" dirty="0">
                    <a:solidFill>
                      <a:prstClr val="black"/>
                    </a:solidFill>
                    <a:latin typeface="黑体" panose="02010609060101010101" pitchFamily="49" charset="-122"/>
                    <a:ea typeface="黑体" panose="02010609060101010101" pitchFamily="49" charset="-122"/>
                  </a:rPr>
                  <a:t>-</a:t>
                </a:r>
                <a:r>
                  <a:rPr lang="zh-CN" altLang="en-US" sz="2800" dirty="0">
                    <a:solidFill>
                      <a:prstClr val="black"/>
                    </a:solidFill>
                    <a:latin typeface="黑体" panose="02010609060101010101" pitchFamily="49" charset="-122"/>
                    <a:ea typeface="黑体" panose="02010609060101010101" pitchFamily="49" charset="-122"/>
                  </a:rPr>
                  <a:t>单步时序差分</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迭代公式中只涉及当前状态</a:t>
                </a:r>
                <a14:m>
                  <m:oMath xmlns:m="http://schemas.openxmlformats.org/officeDocument/2006/math">
                    <m:r>
                      <a:rPr lang="en-US" altLang="zh-CN" sz="2400" i="1">
                        <a:latin typeface="Cambria Math" panose="02040503050406030204" pitchFamily="18" charset="0"/>
                        <a:ea typeface="黑体" panose="02010609060101010101" pitchFamily="49" charset="-122"/>
                      </a:rPr>
                      <m:t>𝑠</m:t>
                    </m:r>
                  </m:oMath>
                </a14:m>
                <a:r>
                  <a:rPr lang="zh-CN" altLang="zh-CN" sz="2400" dirty="0">
                    <a:latin typeface="黑体" panose="02010609060101010101" pitchFamily="49" charset="-122"/>
                    <a:ea typeface="黑体" panose="02010609060101010101" pitchFamily="49" charset="-122"/>
                  </a:rPr>
                  <a:t>、当前动作</a:t>
                </a:r>
                <a14:m>
                  <m:oMath xmlns:m="http://schemas.openxmlformats.org/officeDocument/2006/math">
                    <m:r>
                      <a:rPr lang="en-US" altLang="zh-CN" sz="2400" i="1">
                        <a:latin typeface="Cambria Math" panose="02040503050406030204" pitchFamily="18" charset="0"/>
                        <a:ea typeface="黑体" panose="02010609060101010101" pitchFamily="49" charset="-122"/>
                      </a:rPr>
                      <m:t>𝑎</m:t>
                    </m:r>
                  </m:oMath>
                </a14:m>
                <a:r>
                  <a:rPr lang="zh-CN" altLang="zh-CN" sz="2400" dirty="0">
                    <a:latin typeface="黑体" panose="02010609060101010101" pitchFamily="49" charset="-122"/>
                    <a:ea typeface="黑体" panose="02010609060101010101" pitchFamily="49" charset="-122"/>
                  </a:rPr>
                  <a:t>、状态</a:t>
                </a:r>
                <a:r>
                  <a:rPr lang="en-US" altLang="zh-CN" sz="2400" dirty="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动作对</a:t>
                </a:r>
                <a14:m>
                  <m:oMath xmlns:m="http://schemas.openxmlformats.org/officeDocument/2006/math">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e>
                    </m:d>
                  </m:oMath>
                </a14:m>
                <a:r>
                  <a:rPr lang="zh-CN" altLang="zh-CN" sz="2400" dirty="0">
                    <a:latin typeface="黑体" panose="02010609060101010101" pitchFamily="49" charset="-122"/>
                    <a:ea typeface="黑体" panose="02010609060101010101" pitchFamily="49" charset="-122"/>
                  </a:rPr>
                  <a:t>所对应的奖励函数取值</a:t>
                </a:r>
                <a14:m>
                  <m:oMath xmlns:m="http://schemas.openxmlformats.org/officeDocument/2006/math">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e>
                    </m:d>
                  </m:oMath>
                </a14:m>
                <a:r>
                  <a:rPr lang="zh-CN" altLang="zh-CN" sz="2400" dirty="0">
                    <a:latin typeface="黑体" panose="02010609060101010101" pitchFamily="49" charset="-122"/>
                    <a:ea typeface="黑体" panose="02010609060101010101" pitchFamily="49" charset="-122"/>
                  </a:rPr>
                  <a:t>、下一个时序状态</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以及</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所对应的动作</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sup>
                    </m:sSup>
                  </m:oMath>
                </a14:m>
                <a:endParaRPr lang="en-US" altLang="zh-CN" sz="2400" dirty="0" smtClean="0">
                  <a:latin typeface="+mn-ea"/>
                  <a:cs typeface="+mn-ea"/>
                </a:endParaRPr>
              </a:p>
              <a:p>
                <a:pPr lvl="1"/>
                <a:r>
                  <a:rPr lang="zh-CN" altLang="zh-CN" sz="2400" dirty="0">
                    <a:latin typeface="黑体" panose="02010609060101010101" pitchFamily="49" charset="-122"/>
                    <a:ea typeface="黑体" panose="02010609060101010101" pitchFamily="49" charset="-122"/>
                  </a:rPr>
                  <a:t>通常称此类基于单步更新方式的时序差分学习算法为</a:t>
                </a:r>
                <a14:m>
                  <m:oMath xmlns:m="http://schemas.openxmlformats.org/officeDocument/2006/math">
                    <m:r>
                      <m:rPr>
                        <m:sty m:val="p"/>
                      </m:rPr>
                      <a:rPr lang="en-US" altLang="zh-CN" sz="2400" i="1">
                        <a:solidFill>
                          <a:srgbClr val="0000FF"/>
                        </a:solidFill>
                        <a:latin typeface="Cambria Math" panose="02040503050406030204" pitchFamily="18" charset="0"/>
                      </a:rPr>
                      <m:t>Sarsa</m:t>
                    </m:r>
                  </m:oMath>
                </a14:m>
                <a:r>
                  <a:rPr lang="zh-CN" altLang="zh-CN" sz="2400" dirty="0" smtClean="0">
                    <a:solidFill>
                      <a:srgbClr val="0000FF"/>
                    </a:solidFill>
                    <a:latin typeface="黑体" panose="02010609060101010101" pitchFamily="49" charset="-122"/>
                    <a:ea typeface="黑体" panose="02010609060101010101" pitchFamily="49" charset="-122"/>
                  </a:rPr>
                  <a:t>算法</a:t>
                </a:r>
                <a:r>
                  <a:rPr lang="zh-CN" altLang="en-US" sz="2400" dirty="0" smtClean="0">
                    <a:latin typeface="黑体" panose="02010609060101010101" pitchFamily="49" charset="-122"/>
                    <a:ea typeface="黑体" panose="02010609060101010101" pitchFamily="49" charset="-122"/>
                  </a:rPr>
                  <a:t>，其步骤如下：</a:t>
                </a:r>
                <a:endParaRPr lang="en-US" altLang="zh-CN" sz="2400" dirty="0" smtClean="0">
                  <a:latin typeface="黑体" panose="02010609060101010101" pitchFamily="49" charset="-122"/>
                  <a:ea typeface="黑体" panose="02010609060101010101" pitchFamily="49" charset="-122"/>
                </a:endParaRPr>
              </a:p>
              <a:p>
                <a:pPr lvl="1"/>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时序差分学习</a:t>
                </a:r>
                <a:r>
                  <a:rPr lang="en-US" altLang="zh-CN" sz="2800" dirty="0" smtClean="0">
                    <a:solidFill>
                      <a:prstClr val="black"/>
                    </a:solidFill>
                    <a:latin typeface="黑体" panose="02010609060101010101" pitchFamily="49" charset="-122"/>
                    <a:ea typeface="黑体" panose="02010609060101010101" pitchFamily="49" charset="-122"/>
                  </a:rPr>
                  <a:t>-</a:t>
                </a:r>
                <a:r>
                  <a:rPr lang="zh-CN" altLang="en-US" sz="2800" dirty="0" smtClean="0">
                    <a:solidFill>
                      <a:prstClr val="black"/>
                    </a:solidFill>
                    <a:latin typeface="黑体" panose="02010609060101010101" pitchFamily="49" charset="-122"/>
                    <a:ea typeface="黑体" panose="02010609060101010101" pitchFamily="49" charset="-122"/>
                  </a:rPr>
                  <a:t>单步</a:t>
                </a:r>
                <a:r>
                  <a:rPr lang="zh-CN" altLang="en-US" sz="2800" dirty="0">
                    <a:solidFill>
                      <a:prstClr val="black"/>
                    </a:solidFill>
                    <a:latin typeface="黑体" panose="02010609060101010101" pitchFamily="49" charset="-122"/>
                    <a:ea typeface="黑体" panose="02010609060101010101" pitchFamily="49" charset="-122"/>
                  </a:rPr>
                  <a:t>时序</a:t>
                </a:r>
                <a:r>
                  <a:rPr lang="zh-CN" altLang="en-US" sz="2800" dirty="0" smtClean="0">
                    <a:solidFill>
                      <a:prstClr val="black"/>
                    </a:solidFill>
                    <a:latin typeface="黑体" panose="02010609060101010101" pitchFamily="49" charset="-122"/>
                    <a:ea typeface="黑体" panose="02010609060101010101" pitchFamily="49" charset="-122"/>
                  </a:rPr>
                  <a:t>差分</a:t>
                </a:r>
                <a:endParaRPr lang="en-US" altLang="zh-CN" sz="2800" b="1" dirty="0">
                  <a:solidFill>
                    <a:prstClr val="black"/>
                  </a:solidFill>
                  <a:latin typeface="黑体" panose="02010609060101010101" pitchFamily="49" charset="-122"/>
                  <a:ea typeface="黑体" panose="02010609060101010101" pitchFamily="49" charset="-122"/>
                </a:endParaRPr>
              </a:p>
              <a:p>
                <a:pPr lvl="2"/>
                <a:r>
                  <a:rPr lang="zh-CN" altLang="en-US" sz="2000" dirty="0" smtClean="0">
                    <a:latin typeface="黑体" panose="02010609060101010101" pitchFamily="49" charset="-122"/>
                    <a:ea typeface="黑体" panose="02010609060101010101" pitchFamily="49" charset="-122"/>
                  </a:rPr>
                  <a:t>（</a:t>
                </a:r>
                <a:r>
                  <a:rPr lang="en-US" altLang="zh-CN" sz="2000" dirty="0" smtClean="0">
                    <a:latin typeface="黑体" panose="02010609060101010101" pitchFamily="49" charset="-122"/>
                    <a:ea typeface="黑体" panose="02010609060101010101" pitchFamily="49" charset="-122"/>
                  </a:rPr>
                  <a:t>1</a:t>
                </a:r>
                <a:r>
                  <a:rPr lang="zh-CN" altLang="zh-CN" sz="2000" dirty="0">
                    <a:latin typeface="黑体" panose="02010609060101010101" pitchFamily="49" charset="-122"/>
                    <a:ea typeface="黑体" panose="02010609060101010101" pitchFamily="49" charset="-122"/>
                  </a:rPr>
                  <a:t>）随机选择初始状态</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策略</a:t>
                </a:r>
                <a14:m>
                  <m:oMath xmlns:m="http://schemas.openxmlformats.org/officeDocument/2006/math">
                    <m:r>
                      <a:rPr lang="en-US" altLang="zh-CN" sz="2000" i="1">
                        <a:latin typeface="Cambria Math" panose="02040503050406030204" pitchFamily="18" charset="0"/>
                        <a:ea typeface="黑体" panose="02010609060101010101" pitchFamily="49" charset="-122"/>
                      </a:rPr>
                      <m:t>ℎ</m:t>
                    </m:r>
                  </m:oMath>
                </a14:m>
                <a:r>
                  <a:rPr lang="zh-CN" altLang="zh-CN" sz="2000" dirty="0">
                    <a:latin typeface="黑体" panose="02010609060101010101" pitchFamily="49" charset="-122"/>
                    <a:ea typeface="黑体" panose="02010609060101010101" pitchFamily="49" charset="-122"/>
                  </a:rPr>
                  <a:t>，设定</a:t>
                </a:r>
                <a14:m>
                  <m:oMath xmlns:m="http://schemas.openxmlformats.org/officeDocument/2006/math">
                    <m:sSubSup>
                      <m:sSubSupPr>
                        <m:ctrlPr>
                          <a:rPr lang="zh-CN" altLang="zh-CN" sz="2000" i="1">
                            <a:latin typeface="Cambria Math" panose="02040503050406030204"/>
                            <a:ea typeface="黑体" panose="02010609060101010101" pitchFamily="49" charset="-122"/>
                          </a:rPr>
                        </m:ctrlPr>
                      </m:sSubSupPr>
                      <m:e>
                        <m:r>
                          <a:rPr lang="en-US" altLang="zh-CN" sz="2000" i="1">
                            <a:latin typeface="Cambria Math" panose="02040503050406030204" pitchFamily="18" charset="0"/>
                            <a:ea typeface="黑体" panose="02010609060101010101" pitchFamily="49" charset="-122"/>
                          </a:rPr>
                          <m:t>𝑄</m:t>
                        </m:r>
                      </m:e>
                      <m:sub>
                        <m:r>
                          <a:rPr lang="en-US" altLang="zh-CN" sz="2000" i="1">
                            <a:latin typeface="Cambria Math" panose="02040503050406030204" pitchFamily="18" charset="0"/>
                            <a:ea typeface="黑体" panose="02010609060101010101" pitchFamily="49" charset="-122"/>
                          </a:rPr>
                          <m:t>ℎ</m:t>
                        </m:r>
                      </m:sub>
                      <m:sup>
                        <m:r>
                          <a:rPr lang="en-US" altLang="zh-CN" sz="2000">
                            <a:latin typeface="Cambria Math" panose="02040503050406030204" pitchFamily="18" charset="0"/>
                            <a:ea typeface="黑体" panose="02010609060101010101" pitchFamily="49" charset="-122"/>
                          </a:rPr>
                          <m:t> </m:t>
                        </m:r>
                      </m:sup>
                    </m:sSubSup>
                    <m:d>
                      <m:dPr>
                        <m:ctrlPr>
                          <a:rPr lang="zh-CN" altLang="zh-CN" sz="2000" i="1">
                            <a:latin typeface="Cambria Math" panose="02040503050406030204"/>
                            <a:ea typeface="黑体" panose="02010609060101010101" pitchFamily="49" charset="-122"/>
                          </a:rPr>
                        </m:ctrlPr>
                      </m:dPr>
                      <m:e>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r>
                          <a:rPr lang="en-US" altLang="zh-CN" sz="2000">
                            <a:latin typeface="Cambria Math" panose="02040503050406030204" pitchFamily="18" charset="0"/>
                            <a:ea typeface="黑体" panose="02010609060101010101" pitchFamily="49" charset="-122"/>
                          </a:rPr>
                          <m:t>,</m:t>
                        </m:r>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e>
                    </m:d>
                  </m:oMath>
                </a14:m>
                <a:r>
                  <a:rPr lang="zh-CN" altLang="zh-CN" sz="2000" dirty="0">
                    <a:latin typeface="黑体" panose="02010609060101010101" pitchFamily="49" charset="-122"/>
                    <a:ea typeface="黑体" panose="02010609060101010101" pitchFamily="49" charset="-122"/>
                  </a:rPr>
                  <a:t>初始值并指定参数</a:t>
                </a:r>
                <a14:m>
                  <m:oMath xmlns:m="http://schemas.openxmlformats.org/officeDocument/2006/math">
                    <m:r>
                      <a:rPr lang="en-US" altLang="zh-CN" sz="2000" i="1">
                        <a:latin typeface="Cambria Math" panose="02040503050406030204" pitchFamily="18" charset="0"/>
                        <a:ea typeface="黑体" panose="02010609060101010101" pitchFamily="49" charset="-122"/>
                      </a:rPr>
                      <m:t>𝛾</m:t>
                    </m:r>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𝛼</m:t>
                    </m:r>
                  </m:oMath>
                </a14:m>
                <a:endParaRPr lang="en-US" altLang="zh-CN" sz="2000" dirty="0" smtClean="0">
                  <a:latin typeface="黑体" panose="02010609060101010101" pitchFamily="49" charset="-122"/>
                  <a:ea typeface="黑体" panose="02010609060101010101" pitchFamily="49" charset="-122"/>
                </a:endParaRPr>
              </a:p>
              <a:p>
                <a:pPr lvl="2"/>
                <a:r>
                  <a:rPr lang="zh-CN" altLang="zh-CN" sz="2000" dirty="0">
                    <a:latin typeface="黑体" panose="02010609060101010101" pitchFamily="49" charset="-122"/>
                    <a:ea typeface="黑体" panose="02010609060101010101" pitchFamily="49" charset="-122"/>
                  </a:rPr>
                  <a:t>（</a:t>
                </a:r>
                <a:r>
                  <a:rPr lang="en-US" altLang="zh-CN" sz="2000" dirty="0">
                    <a:latin typeface="黑体" panose="02010609060101010101" pitchFamily="49" charset="-122"/>
                    <a:ea typeface="黑体" panose="02010609060101010101" pitchFamily="49" charset="-122"/>
                  </a:rPr>
                  <a:t>2</a:t>
                </a:r>
                <a:r>
                  <a:rPr lang="zh-CN" altLang="zh-CN" sz="2000" dirty="0">
                    <a:latin typeface="黑体" panose="02010609060101010101" pitchFamily="49" charset="-122"/>
                    <a:ea typeface="黑体" panose="02010609060101010101" pitchFamily="49" charset="-122"/>
                  </a:rPr>
                  <a:t>）从状态</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开始马尔可夫决策过程，使用</a:t>
                </a:r>
                <a14:m>
                  <m:oMath xmlns:m="http://schemas.openxmlformats.org/officeDocument/2006/math">
                    <m:r>
                      <a:rPr lang="en-US" altLang="zh-CN" sz="2000" i="1">
                        <a:latin typeface="Cambria Math" panose="02040503050406030204" pitchFamily="18" charset="0"/>
                        <a:ea typeface="黑体" panose="02010609060101010101" pitchFamily="49" charset="-122"/>
                      </a:rPr>
                      <m:t>𝜖</m:t>
                    </m:r>
                    <m:r>
                      <a:rPr lang="zh-CN" altLang="en-US" sz="2000">
                        <a:latin typeface="Cambria Math" panose="02040503050406030204" pitchFamily="18" charset="0"/>
                        <a:ea typeface="黑体" panose="02010609060101010101" pitchFamily="49" charset="-122"/>
                      </a:rPr>
                      <m:t>−</m:t>
                    </m:r>
                  </m:oMath>
                </a14:m>
                <a:r>
                  <a:rPr lang="zh-CN" altLang="zh-CN" sz="2000" dirty="0">
                    <a:latin typeface="黑体" panose="02010609060101010101" pitchFamily="49" charset="-122"/>
                    <a:ea typeface="黑体" panose="02010609060101010101" pitchFamily="49" charset="-122"/>
                  </a:rPr>
                  <a:t>贪心策略（ </a:t>
                </a:r>
                <a:r>
                  <a:rPr lang="zh-CN" altLang="zh-CN" sz="2000" dirty="0">
                    <a:solidFill>
                      <a:srgbClr val="0000FF"/>
                    </a:solidFill>
                    <a:latin typeface="黑体" panose="02010609060101010101" pitchFamily="49" charset="-122"/>
                    <a:ea typeface="黑体" panose="02010609060101010101" pitchFamily="49" charset="-122"/>
                  </a:rPr>
                  <a:t>以1-</a:t>
                </a:r>
                <a14:m>
                  <m:oMath xmlns:m="http://schemas.openxmlformats.org/officeDocument/2006/math">
                    <m:r>
                      <a:rPr lang="en-US" altLang="zh-CN" sz="2000" i="1">
                        <a:solidFill>
                          <a:srgbClr val="0000FF"/>
                        </a:solidFill>
                        <a:latin typeface="Cambria Math" panose="02040503050406030204" pitchFamily="18" charset="0"/>
                        <a:ea typeface="黑体" panose="02010609060101010101" pitchFamily="49" charset="-122"/>
                      </a:rPr>
                      <m:t>𝜖</m:t>
                    </m:r>
                  </m:oMath>
                </a14:m>
                <a:r>
                  <a:rPr lang="zh-CN" altLang="zh-CN" sz="2000" dirty="0">
                    <a:solidFill>
                      <a:srgbClr val="0000FF"/>
                    </a:solidFill>
                    <a:latin typeface="黑体" panose="02010609060101010101" pitchFamily="49" charset="-122"/>
                    <a:ea typeface="黑体" panose="02010609060101010101" pitchFamily="49" charset="-122"/>
                  </a:rPr>
                  <a:t>的概率采取贪心行动，</a:t>
                </a:r>
                <a14:m>
                  <m:oMath xmlns:m="http://schemas.openxmlformats.org/officeDocument/2006/math">
                    <m:r>
                      <a:rPr lang="en-US" altLang="zh-CN" sz="2000" i="1">
                        <a:solidFill>
                          <a:srgbClr val="0000FF"/>
                        </a:solidFill>
                        <a:latin typeface="Cambria Math" panose="02040503050406030204" pitchFamily="18" charset="0"/>
                        <a:ea typeface="黑体" panose="02010609060101010101" pitchFamily="49" charset="-122"/>
                      </a:rPr>
                      <m:t>𝜖</m:t>
                    </m:r>
                  </m:oMath>
                </a14:m>
                <a:r>
                  <a:rPr lang="zh-CN" altLang="zh-CN" sz="2000" dirty="0">
                    <a:solidFill>
                      <a:srgbClr val="0000FF"/>
                    </a:solidFill>
                    <a:latin typeface="黑体" panose="02010609060101010101" pitchFamily="49" charset="-122"/>
                    <a:ea typeface="黑体" panose="02010609060101010101" pitchFamily="49" charset="-122"/>
                  </a:rPr>
                  <a:t>概率随机选择一个行动</a:t>
                </a:r>
                <a14:m>
                  <m:oMath xmlns:m="http://schemas.openxmlformats.org/officeDocument/2006/math">
                    <m:sSup>
                      <m:sSupPr>
                        <m:ctrlPr>
                          <a:rPr lang="zh-CN" altLang="zh-CN" sz="2000" i="1">
                            <a:solidFill>
                              <a:srgbClr val="0000FF"/>
                            </a:solidFill>
                            <a:latin typeface="Cambria Math" panose="02040503050406030204"/>
                            <a:ea typeface="黑体" panose="02010609060101010101" pitchFamily="49" charset="-122"/>
                          </a:rPr>
                        </m:ctrlPr>
                      </m:sSupPr>
                      <m:e>
                        <m:r>
                          <a:rPr lang="en-US" altLang="zh-CN" sz="2000" i="1">
                            <a:solidFill>
                              <a:srgbClr val="0000FF"/>
                            </a:solidFill>
                            <a:latin typeface="Cambria Math" panose="02040503050406030204" pitchFamily="18" charset="0"/>
                            <a:ea typeface="黑体" panose="02010609060101010101" pitchFamily="49" charset="-122"/>
                          </a:rPr>
                          <m:t>𝑎</m:t>
                        </m:r>
                      </m:e>
                      <m:sup>
                        <m:r>
                          <a:rPr lang="en-US" altLang="zh-CN" sz="2000">
                            <a:solidFill>
                              <a:srgbClr val="0000FF"/>
                            </a:solidFill>
                            <a:latin typeface="Cambria Math" panose="02040503050406030204" pitchFamily="18" charset="0"/>
                            <a:ea typeface="黑体" panose="02010609060101010101" pitchFamily="49" charset="-122"/>
                          </a:rPr>
                          <m:t>(</m:t>
                        </m:r>
                        <m:r>
                          <a:rPr lang="en-US" altLang="zh-CN" sz="2000" i="1">
                            <a:solidFill>
                              <a:srgbClr val="0000FF"/>
                            </a:solidFill>
                            <a:latin typeface="Cambria Math" panose="02040503050406030204" pitchFamily="18" charset="0"/>
                            <a:ea typeface="黑体" panose="02010609060101010101" pitchFamily="49" charset="-122"/>
                          </a:rPr>
                          <m:t>𝑡</m:t>
                        </m:r>
                        <m:r>
                          <a:rPr lang="en-US" altLang="zh-CN" sz="2000">
                            <a:solidFill>
                              <a:srgbClr val="0000FF"/>
                            </a:solidFill>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）选择对应的动作</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，记录反馈值</a:t>
                </a:r>
                <a14:m>
                  <m:oMath xmlns:m="http://schemas.openxmlformats.org/officeDocument/2006/math">
                    <m:r>
                      <a:rPr lang="en-US" altLang="zh-CN" sz="2000" i="1">
                        <a:latin typeface="Cambria Math" panose="02040503050406030204" pitchFamily="18" charset="0"/>
                        <a:ea typeface="黑体" panose="02010609060101010101" pitchFamily="49" charset="-122"/>
                      </a:rPr>
                      <m:t>𝑅</m:t>
                    </m:r>
                    <m:d>
                      <m:dPr>
                        <m:ctrlPr>
                          <a:rPr lang="zh-CN" altLang="zh-CN" sz="2000" i="1">
                            <a:latin typeface="Cambria Math" panose="02040503050406030204"/>
                            <a:ea typeface="黑体" panose="02010609060101010101" pitchFamily="49" charset="-122"/>
                          </a:rPr>
                        </m:ctrlPr>
                      </m:dPr>
                      <m:e>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r>
                          <a:rPr lang="en-US" altLang="zh-CN" sz="2000">
                            <a:latin typeface="Cambria Math" panose="02040503050406030204" pitchFamily="18" charset="0"/>
                            <a:ea typeface="黑体" panose="02010609060101010101" pitchFamily="49" charset="-122"/>
                          </a:rPr>
                          <m:t>,</m:t>
                        </m:r>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e>
                    </m:d>
                  </m:oMath>
                </a14:m>
                <a:r>
                  <a:rPr lang="zh-CN" altLang="zh-CN" sz="2000" dirty="0">
                    <a:latin typeface="黑体" panose="02010609060101010101" pitchFamily="49" charset="-122"/>
                    <a:ea typeface="黑体" panose="02010609060101010101" pitchFamily="49" charset="-122"/>
                  </a:rPr>
                  <a:t>和更新后的状态</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1</m:t>
                        </m:r>
                        <m:r>
                          <a:rPr lang="en-US" altLang="zh-CN" sz="2000">
                            <a:latin typeface="Cambria Math" panose="02040503050406030204" pitchFamily="18" charset="0"/>
                            <a:ea typeface="黑体" panose="02010609060101010101" pitchFamily="49" charset="-122"/>
                          </a:rPr>
                          <m:t>)</m:t>
                        </m:r>
                      </m:sup>
                    </m:sSup>
                  </m:oMath>
                </a14:m>
                <a:r>
                  <a:rPr lang="en-US" altLang="zh-CN" sz="2000" dirty="0">
                    <a:latin typeface="黑体" panose="02010609060101010101" pitchFamily="49" charset="-122"/>
                    <a:ea typeface="黑体" panose="02010609060101010101" pitchFamily="49" charset="-122"/>
                  </a:rPr>
                  <a:t>,</a:t>
                </a:r>
                <a:r>
                  <a:rPr lang="zh-CN" altLang="zh-CN" sz="2000" dirty="0">
                    <a:latin typeface="黑体" panose="02010609060101010101" pitchFamily="49" charset="-122"/>
                    <a:ea typeface="黑体" panose="02010609060101010101" pitchFamily="49" charset="-122"/>
                  </a:rPr>
                  <a:t>并根据状态</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1</m:t>
                        </m:r>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和策略</a:t>
                </a:r>
                <a14:m>
                  <m:oMath xmlns:m="http://schemas.openxmlformats.org/officeDocument/2006/math">
                    <m:r>
                      <a:rPr lang="en-US" altLang="zh-CN" sz="2000" i="1">
                        <a:latin typeface="Cambria Math" panose="02040503050406030204" pitchFamily="18" charset="0"/>
                        <a:ea typeface="黑体" panose="02010609060101010101" pitchFamily="49" charset="-122"/>
                      </a:rPr>
                      <m:t>ℎ</m:t>
                    </m:r>
                  </m:oMath>
                </a14:m>
                <a:r>
                  <a:rPr lang="zh-CN" altLang="zh-CN" sz="2000" dirty="0">
                    <a:latin typeface="黑体" panose="02010609060101010101" pitchFamily="49" charset="-122"/>
                    <a:ea typeface="黑体" panose="02010609060101010101" pitchFamily="49" charset="-122"/>
                  </a:rPr>
                  <a:t>使用</a:t>
                </a:r>
                <a14:m>
                  <m:oMath xmlns:m="http://schemas.openxmlformats.org/officeDocument/2006/math">
                    <m:r>
                      <a:rPr lang="en-US" altLang="zh-CN" sz="2000" i="1">
                        <a:latin typeface="Cambria Math" panose="02040503050406030204" pitchFamily="18" charset="0"/>
                        <a:ea typeface="黑体" panose="02010609060101010101" pitchFamily="49" charset="-122"/>
                      </a:rPr>
                      <m:t>𝜖</m:t>
                    </m:r>
                    <m:r>
                      <a:rPr lang="zh-CN" altLang="en-US" sz="2000">
                        <a:latin typeface="Cambria Math" panose="02040503050406030204" pitchFamily="18" charset="0"/>
                        <a:ea typeface="黑体" panose="02010609060101010101" pitchFamily="49" charset="-122"/>
                      </a:rPr>
                      <m:t>−</m:t>
                    </m:r>
                  </m:oMath>
                </a14:m>
                <a:r>
                  <a:rPr lang="zh-CN" altLang="zh-CN" sz="2000" dirty="0">
                    <a:latin typeface="黑体" panose="02010609060101010101" pitchFamily="49" charset="-122"/>
                    <a:ea typeface="黑体" panose="02010609060101010101" pitchFamily="49" charset="-122"/>
                  </a:rPr>
                  <a:t>贪心策略选择下一个动作</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1</m:t>
                        </m:r>
                        <m:r>
                          <a:rPr lang="en-US" altLang="zh-CN" sz="2000">
                            <a:latin typeface="Cambria Math" panose="02040503050406030204" pitchFamily="18" charset="0"/>
                            <a:ea typeface="黑体" panose="02010609060101010101" pitchFamily="49" charset="-122"/>
                          </a:rPr>
                          <m:t>)</m:t>
                        </m:r>
                      </m:sup>
                    </m:sSup>
                  </m:oMath>
                </a14:m>
                <a:endParaRPr lang="en-US" altLang="zh-CN" sz="2000" dirty="0" smtClean="0">
                  <a:latin typeface="黑体" panose="02010609060101010101" pitchFamily="49" charset="-122"/>
                  <a:ea typeface="黑体" panose="02010609060101010101" pitchFamily="49" charset="-122"/>
                </a:endParaRPr>
              </a:p>
              <a:p>
                <a:pPr lvl="2"/>
                <a:r>
                  <a:rPr lang="zh-CN" altLang="en-US" sz="2000" dirty="0" smtClean="0">
                    <a:latin typeface="黑体" panose="02010609060101010101" pitchFamily="49" charset="-122"/>
                    <a:ea typeface="黑体" panose="02010609060101010101" pitchFamily="49" charset="-122"/>
                  </a:rPr>
                  <a:t>（</a:t>
                </a:r>
                <a:r>
                  <a:rPr lang="en-US" altLang="zh-CN" sz="2000" dirty="0" smtClean="0">
                    <a:latin typeface="黑体" panose="02010609060101010101" pitchFamily="49" charset="-122"/>
                    <a:ea typeface="黑体" panose="02010609060101010101" pitchFamily="49" charset="-122"/>
                  </a:rPr>
                  <a:t>3</a:t>
                </a:r>
                <a:r>
                  <a:rPr lang="zh-CN" altLang="zh-CN" sz="2000" dirty="0" smtClean="0">
                    <a:latin typeface="黑体" panose="02010609060101010101" pitchFamily="49" charset="-122"/>
                    <a:ea typeface="黑体" panose="02010609060101010101" pitchFamily="49" charset="-122"/>
                  </a:rPr>
                  <a:t>）使用如下公式更新动作值函数</a:t>
                </a:r>
                <a:r>
                  <a:rPr lang="zh-CN" altLang="en-US" sz="2000" dirty="0" smtClean="0">
                    <a:latin typeface="黑体" panose="02010609060101010101" pitchFamily="49" charset="-122"/>
                    <a:ea typeface="黑体" panose="02010609060101010101" pitchFamily="49" charset="-122"/>
                  </a:rPr>
                  <a:t>：</a:t>
                </a:r>
                <a14:m>
                  <m:oMath xmlns:m="http://schemas.openxmlformats.org/officeDocument/2006/math">
                    <m:sSubSup>
                      <m:sSubSupPr>
                        <m:ctrlPr>
                          <a:rPr lang="zh-CN" altLang="zh-CN" sz="2000" i="1">
                            <a:solidFill>
                              <a:srgbClr val="FF0000"/>
                            </a:solidFill>
                            <a:latin typeface="Cambria Math" panose="02040503050406030204"/>
                          </a:rPr>
                        </m:ctrlPr>
                      </m:sSubSupPr>
                      <m:e>
                        <m:r>
                          <a:rPr lang="en-US" altLang="zh-CN" sz="2000" i="1">
                            <a:solidFill>
                              <a:srgbClr val="FF0000"/>
                            </a:solidFill>
                            <a:latin typeface="Cambria Math" panose="02040503050406030204" pitchFamily="18" charset="0"/>
                          </a:rPr>
                          <m:t>𝑄</m:t>
                        </m:r>
                      </m:e>
                      <m:sub>
                        <m:r>
                          <a:rPr lang="en-US" altLang="zh-CN" sz="2000" i="1">
                            <a:solidFill>
                              <a:srgbClr val="FF0000"/>
                            </a:solidFill>
                            <a:latin typeface="Cambria Math" panose="02040503050406030204" pitchFamily="18" charset="0"/>
                          </a:rPr>
                          <m:t>ℎ</m:t>
                        </m:r>
                      </m:sub>
                      <m:sup>
                        <m:r>
                          <a:rPr lang="en-US" altLang="zh-CN" sz="2000">
                            <a:solidFill>
                              <a:srgbClr val="FF0000"/>
                            </a:solidFill>
                            <a:latin typeface="Cambria Math" panose="02040503050406030204" pitchFamily="18" charset="0"/>
                          </a:rPr>
                          <m:t>′</m:t>
                        </m:r>
                      </m:sup>
                    </m:sSubSup>
                    <m:d>
                      <m:dPr>
                        <m:ctrlPr>
                          <a:rPr lang="zh-CN" altLang="zh-CN" sz="2000" i="1">
                            <a:solidFill>
                              <a:srgbClr val="FF0000"/>
                            </a:solidFill>
                            <a:latin typeface="Cambria Math" panose="02040503050406030204"/>
                          </a:rPr>
                        </m:ctrlPr>
                      </m:dPr>
                      <m:e>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r>
                          <a:rPr lang="en-US" altLang="zh-CN" sz="2000">
                            <a:solidFill>
                              <a:srgbClr val="FF0000"/>
                            </a:solidFill>
                            <a:latin typeface="Cambria Math" panose="02040503050406030204" pitchFamily="18" charset="0"/>
                          </a:rPr>
                          <m:t>,</m:t>
                        </m:r>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𝑎</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e>
                    </m:d>
                    <m:r>
                      <a:rPr lang="en-US" altLang="zh-CN" sz="2000">
                        <a:solidFill>
                          <a:srgbClr val="FF0000"/>
                        </a:solidFill>
                        <a:latin typeface="Cambria Math" panose="02040503050406030204" pitchFamily="18" charset="0"/>
                      </a:rPr>
                      <m:t>=</m:t>
                    </m:r>
                    <m:sSubSup>
                      <m:sSubSupPr>
                        <m:ctrlPr>
                          <a:rPr lang="zh-CN" altLang="zh-CN" sz="2000" i="1">
                            <a:solidFill>
                              <a:srgbClr val="FF0000"/>
                            </a:solidFill>
                            <a:latin typeface="Cambria Math" panose="02040503050406030204"/>
                          </a:rPr>
                        </m:ctrlPr>
                      </m:sSubSupPr>
                      <m:e>
                        <m:r>
                          <a:rPr lang="en-US" altLang="zh-CN" sz="2000" i="1">
                            <a:solidFill>
                              <a:srgbClr val="FF0000"/>
                            </a:solidFill>
                            <a:latin typeface="Cambria Math" panose="02040503050406030204" pitchFamily="18" charset="0"/>
                          </a:rPr>
                          <m:t>𝑄</m:t>
                        </m:r>
                      </m:e>
                      <m:sub>
                        <m:r>
                          <a:rPr lang="en-US" altLang="zh-CN" sz="2000" i="1">
                            <a:solidFill>
                              <a:srgbClr val="FF0000"/>
                            </a:solidFill>
                            <a:latin typeface="Cambria Math" panose="02040503050406030204" pitchFamily="18" charset="0"/>
                          </a:rPr>
                          <m:t>ℎ</m:t>
                        </m:r>
                      </m:sub>
                      <m:sup>
                        <m:r>
                          <a:rPr lang="en-US" altLang="zh-CN" sz="2000">
                            <a:solidFill>
                              <a:srgbClr val="FF0000"/>
                            </a:solidFill>
                            <a:latin typeface="Cambria Math" panose="02040503050406030204" pitchFamily="18" charset="0"/>
                          </a:rPr>
                          <m:t> </m:t>
                        </m:r>
                      </m:sup>
                    </m:sSubSup>
                    <m:d>
                      <m:dPr>
                        <m:ctrlPr>
                          <a:rPr lang="zh-CN" altLang="zh-CN" sz="2000" i="1">
                            <a:solidFill>
                              <a:srgbClr val="FF0000"/>
                            </a:solidFill>
                            <a:latin typeface="Cambria Math" panose="02040503050406030204"/>
                          </a:rPr>
                        </m:ctrlPr>
                      </m:dPr>
                      <m:e>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r>
                          <a:rPr lang="en-US" altLang="zh-CN" sz="2000">
                            <a:solidFill>
                              <a:srgbClr val="FF0000"/>
                            </a:solidFill>
                            <a:latin typeface="Cambria Math" panose="02040503050406030204" pitchFamily="18" charset="0"/>
                          </a:rPr>
                          <m:t>,</m:t>
                        </m:r>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𝑎</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e>
                    </m:d>
                    <m:r>
                      <a:rPr lang="en-US" altLang="zh-CN" sz="2000" b="0" i="1" smtClean="0">
                        <a:solidFill>
                          <a:srgbClr val="FF0000"/>
                        </a:solidFill>
                        <a:latin typeface="Cambria Math" panose="02040503050406030204"/>
                      </a:rPr>
                      <m:t>+</m:t>
                    </m:r>
                    <m:r>
                      <a:rPr lang="en-US" altLang="zh-CN" sz="2000" i="1">
                        <a:solidFill>
                          <a:srgbClr val="FF0000"/>
                        </a:solidFill>
                        <a:latin typeface="Cambria Math" panose="02040503050406030204" pitchFamily="18" charset="0"/>
                      </a:rPr>
                      <m:t>𝛼</m:t>
                    </m:r>
                    <m:d>
                      <m:dPr>
                        <m:begChr m:val="["/>
                        <m:endChr m:val="]"/>
                        <m:ctrlPr>
                          <a:rPr lang="zh-CN" altLang="zh-CN" sz="2000" i="1">
                            <a:solidFill>
                              <a:srgbClr val="FF0000"/>
                            </a:solidFill>
                            <a:latin typeface="Cambria Math" panose="02040503050406030204"/>
                          </a:rPr>
                        </m:ctrlPr>
                      </m:dPr>
                      <m:e>
                        <m:r>
                          <a:rPr lang="en-US" altLang="zh-CN" sz="2000" i="1">
                            <a:solidFill>
                              <a:srgbClr val="FF0000"/>
                            </a:solidFill>
                            <a:latin typeface="Cambria Math" panose="02040503050406030204" pitchFamily="18" charset="0"/>
                          </a:rPr>
                          <m:t>𝑅</m:t>
                        </m:r>
                        <m:d>
                          <m:dPr>
                            <m:ctrlPr>
                              <a:rPr lang="zh-CN" altLang="zh-CN" sz="2000" i="1">
                                <a:solidFill>
                                  <a:srgbClr val="FF0000"/>
                                </a:solidFill>
                                <a:latin typeface="Cambria Math" panose="02040503050406030204"/>
                              </a:rPr>
                            </m:ctrlPr>
                          </m:dPr>
                          <m:e>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r>
                              <a:rPr lang="en-US" altLang="zh-CN" sz="2000">
                                <a:solidFill>
                                  <a:srgbClr val="FF0000"/>
                                </a:solidFill>
                                <a:latin typeface="Cambria Math" panose="02040503050406030204" pitchFamily="18" charset="0"/>
                              </a:rPr>
                              <m:t>,</m:t>
                            </m:r>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𝑎</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e>
                        </m:d>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𝛾</m:t>
                        </m:r>
                        <m:sSubSup>
                          <m:sSubSupPr>
                            <m:ctrlPr>
                              <a:rPr lang="zh-CN" altLang="zh-CN" sz="2000" i="1">
                                <a:solidFill>
                                  <a:srgbClr val="FF0000"/>
                                </a:solidFill>
                                <a:latin typeface="Cambria Math" panose="02040503050406030204"/>
                              </a:rPr>
                            </m:ctrlPr>
                          </m:sSubSupPr>
                          <m:e>
                            <m:r>
                              <a:rPr lang="en-US" altLang="zh-CN" sz="2000" i="1">
                                <a:solidFill>
                                  <a:srgbClr val="FF0000"/>
                                </a:solidFill>
                                <a:latin typeface="Cambria Math" panose="02040503050406030204" pitchFamily="18" charset="0"/>
                              </a:rPr>
                              <m:t>𝑄</m:t>
                            </m:r>
                          </m:e>
                          <m:sub>
                            <m:r>
                              <a:rPr lang="en-US" altLang="zh-CN" sz="2000" i="1">
                                <a:solidFill>
                                  <a:srgbClr val="FF0000"/>
                                </a:solidFill>
                                <a:latin typeface="Cambria Math" panose="02040503050406030204" pitchFamily="18" charset="0"/>
                              </a:rPr>
                              <m:t>ℎ</m:t>
                            </m:r>
                          </m:sub>
                          <m:sup>
                            <m:r>
                              <a:rPr lang="en-US" altLang="zh-CN" sz="2000">
                                <a:solidFill>
                                  <a:srgbClr val="FF0000"/>
                                </a:solidFill>
                                <a:latin typeface="Cambria Math" panose="02040503050406030204" pitchFamily="18" charset="0"/>
                              </a:rPr>
                              <m:t> </m:t>
                            </m:r>
                          </m:sup>
                        </m:sSubSup>
                        <m:d>
                          <m:dPr>
                            <m:ctrlPr>
                              <a:rPr lang="zh-CN" altLang="zh-CN" sz="2000" i="1">
                                <a:solidFill>
                                  <a:srgbClr val="FF0000"/>
                                </a:solidFill>
                                <a:latin typeface="Cambria Math" panose="02040503050406030204"/>
                              </a:rPr>
                            </m:ctrlPr>
                          </m:dPr>
                          <m:e>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1</m:t>
                                </m:r>
                                <m:r>
                                  <a:rPr lang="en-US" altLang="zh-CN" sz="2000">
                                    <a:solidFill>
                                      <a:srgbClr val="FF0000"/>
                                    </a:solidFill>
                                    <a:latin typeface="Cambria Math" panose="02040503050406030204" pitchFamily="18" charset="0"/>
                                  </a:rPr>
                                  <m:t>)</m:t>
                                </m:r>
                              </m:sup>
                            </m:sSup>
                            <m:r>
                              <a:rPr lang="en-US" altLang="zh-CN" sz="2000">
                                <a:solidFill>
                                  <a:srgbClr val="FF0000"/>
                                </a:solidFill>
                                <a:latin typeface="Cambria Math" panose="02040503050406030204" pitchFamily="18" charset="0"/>
                              </a:rPr>
                              <m:t>,</m:t>
                            </m:r>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𝑎</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1</m:t>
                                </m:r>
                                <m:r>
                                  <a:rPr lang="en-US" altLang="zh-CN" sz="2000">
                                    <a:solidFill>
                                      <a:srgbClr val="FF0000"/>
                                    </a:solidFill>
                                    <a:latin typeface="Cambria Math" panose="02040503050406030204" pitchFamily="18" charset="0"/>
                                  </a:rPr>
                                  <m:t>)</m:t>
                                </m:r>
                              </m:sup>
                            </m:sSup>
                          </m:e>
                        </m:d>
                        <m:r>
                          <a:rPr lang="en-US" altLang="zh-CN" sz="2000">
                            <a:solidFill>
                              <a:srgbClr val="FF0000"/>
                            </a:solidFill>
                            <a:latin typeface="Cambria Math" panose="02040503050406030204" pitchFamily="18" charset="0"/>
                          </a:rPr>
                          <m:t>−</m:t>
                        </m:r>
                        <m:sSubSup>
                          <m:sSubSupPr>
                            <m:ctrlPr>
                              <a:rPr lang="zh-CN" altLang="zh-CN" sz="2000" i="1">
                                <a:solidFill>
                                  <a:srgbClr val="FF0000"/>
                                </a:solidFill>
                                <a:latin typeface="Cambria Math" panose="02040503050406030204"/>
                              </a:rPr>
                            </m:ctrlPr>
                          </m:sSubSupPr>
                          <m:e>
                            <m:r>
                              <a:rPr lang="en-US" altLang="zh-CN" sz="2000" i="1">
                                <a:solidFill>
                                  <a:srgbClr val="FF0000"/>
                                </a:solidFill>
                                <a:latin typeface="Cambria Math" panose="02040503050406030204" pitchFamily="18" charset="0"/>
                              </a:rPr>
                              <m:t>𝑄</m:t>
                            </m:r>
                          </m:e>
                          <m:sub>
                            <m:r>
                              <a:rPr lang="en-US" altLang="zh-CN" sz="2000" i="1">
                                <a:solidFill>
                                  <a:srgbClr val="FF0000"/>
                                </a:solidFill>
                                <a:latin typeface="Cambria Math" panose="02040503050406030204" pitchFamily="18" charset="0"/>
                              </a:rPr>
                              <m:t>ℎ</m:t>
                            </m:r>
                          </m:sub>
                          <m:sup>
                            <m:r>
                              <a:rPr lang="en-US" altLang="zh-CN" sz="2000">
                                <a:solidFill>
                                  <a:srgbClr val="FF0000"/>
                                </a:solidFill>
                                <a:latin typeface="Cambria Math" panose="02040503050406030204" pitchFamily="18" charset="0"/>
                              </a:rPr>
                              <m:t> </m:t>
                            </m:r>
                          </m:sup>
                        </m:sSubSup>
                        <m:d>
                          <m:dPr>
                            <m:ctrlPr>
                              <a:rPr lang="zh-CN" altLang="zh-CN" sz="2000" i="1">
                                <a:solidFill>
                                  <a:srgbClr val="FF0000"/>
                                </a:solidFill>
                                <a:latin typeface="Cambria Math" panose="02040503050406030204"/>
                              </a:rPr>
                            </m:ctrlPr>
                          </m:dPr>
                          <m:e>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r>
                              <a:rPr lang="en-US" altLang="zh-CN" sz="2000">
                                <a:solidFill>
                                  <a:srgbClr val="FF0000"/>
                                </a:solidFill>
                                <a:latin typeface="Cambria Math" panose="02040503050406030204" pitchFamily="18" charset="0"/>
                              </a:rPr>
                              <m:t>,</m:t>
                            </m:r>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𝑎</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e>
                        </m:d>
                      </m:e>
                    </m:d>
                  </m:oMath>
                </a14:m>
                <a:endParaRPr lang="en-US" altLang="zh-CN" sz="2000" dirty="0" smtClean="0">
                  <a:latin typeface="黑体" panose="02010609060101010101" pitchFamily="49" charset="-122"/>
                  <a:ea typeface="黑体" panose="02010609060101010101" pitchFamily="49" charset="-122"/>
                </a:endParaRPr>
              </a:p>
              <a:p>
                <a:pPr lvl="2"/>
                <a:r>
                  <a:rPr lang="zh-CN" altLang="zh-CN" sz="2000" dirty="0">
                    <a:latin typeface="黑体" panose="02010609060101010101" pitchFamily="49" charset="-122"/>
                    <a:ea typeface="黑体" panose="02010609060101010101" pitchFamily="49" charset="-122"/>
                  </a:rPr>
                  <a:t>若动作值函数未收敛，则令</a:t>
                </a:r>
                <a14:m>
                  <m:oMath xmlns:m="http://schemas.openxmlformats.org/officeDocument/2006/math">
                    <m:sSubSup>
                      <m:sSubSupPr>
                        <m:ctrlPr>
                          <a:rPr lang="zh-CN" altLang="zh-CN" sz="2000" i="1">
                            <a:latin typeface="Cambria Math" panose="02040503050406030204"/>
                          </a:rPr>
                        </m:ctrlPr>
                      </m:sSubSupPr>
                      <m:e>
                        <m:r>
                          <a:rPr lang="en-US" altLang="zh-CN" sz="2000" i="1">
                            <a:latin typeface="Cambria Math" panose="02040503050406030204" pitchFamily="18" charset="0"/>
                          </a:rPr>
                          <m:t>𝑄</m:t>
                        </m:r>
                      </m:e>
                      <m:sub>
                        <m:r>
                          <a:rPr lang="en-US" altLang="zh-CN" sz="2000" i="1">
                            <a:latin typeface="Cambria Math" panose="02040503050406030204" pitchFamily="18" charset="0"/>
                          </a:rPr>
                          <m:t>ℎ</m:t>
                        </m:r>
                      </m:sub>
                      <m:sup>
                        <m:r>
                          <a:rPr lang="en-US" altLang="zh-CN" sz="2000">
                            <a:latin typeface="Cambria Math" panose="02040503050406030204" pitchFamily="18" charset="0"/>
                          </a:rPr>
                          <m:t> </m:t>
                        </m:r>
                      </m:sup>
                    </m:sSubSup>
                    <m:d>
                      <m:dPr>
                        <m:ctrlPr>
                          <a:rPr lang="zh-CN" altLang="zh-CN" sz="2000" i="1">
                            <a:latin typeface="Cambria Math" panose="02040503050406030204"/>
                          </a:rPr>
                        </m:ctrlPr>
                      </m:dPr>
                      <m:e>
                        <m:sSup>
                          <m:sSupPr>
                            <m:ctrlPr>
                              <a:rPr lang="zh-CN" altLang="zh-CN" sz="2000" i="1">
                                <a:latin typeface="Cambria Math" panose="02040503050406030204"/>
                              </a:rPr>
                            </m:ctrlPr>
                          </m:sSupPr>
                          <m:e>
                            <m:r>
                              <a:rPr lang="en-US" altLang="zh-CN" sz="2000" i="1">
                                <a:latin typeface="Cambria Math" panose="02040503050406030204" pitchFamily="18" charset="0"/>
                              </a:rPr>
                              <m:t>𝑠</m:t>
                            </m:r>
                          </m:e>
                          <m:sup>
                            <m:r>
                              <a:rPr lang="en-US" altLang="zh-CN" sz="2000">
                                <a:latin typeface="Cambria Math" panose="02040503050406030204" pitchFamily="18" charset="0"/>
                              </a:rPr>
                              <m:t>(</m:t>
                            </m:r>
                            <m:r>
                              <a:rPr lang="en-US" altLang="zh-CN" sz="2000" i="1">
                                <a:latin typeface="Cambria Math" panose="02040503050406030204" pitchFamily="18" charset="0"/>
                              </a:rPr>
                              <m:t>𝑡</m:t>
                            </m:r>
                            <m:r>
                              <a:rPr lang="en-US" altLang="zh-CN" sz="2000">
                                <a:latin typeface="Cambria Math" panose="02040503050406030204" pitchFamily="18" charset="0"/>
                              </a:rPr>
                              <m:t>)</m:t>
                            </m:r>
                          </m:sup>
                        </m:sSup>
                        <m:r>
                          <a:rPr lang="en-US" altLang="zh-CN" sz="2000">
                            <a:latin typeface="Cambria Math" panose="02040503050406030204" pitchFamily="18" charset="0"/>
                          </a:rPr>
                          <m:t>,</m:t>
                        </m:r>
                        <m:sSup>
                          <m:sSupPr>
                            <m:ctrlPr>
                              <a:rPr lang="zh-CN" altLang="zh-CN" sz="2000" i="1">
                                <a:latin typeface="Cambria Math" panose="02040503050406030204"/>
                              </a:rPr>
                            </m:ctrlPr>
                          </m:sSupPr>
                          <m:e>
                            <m:r>
                              <a:rPr lang="en-US" altLang="zh-CN" sz="2000" i="1">
                                <a:latin typeface="Cambria Math" panose="02040503050406030204" pitchFamily="18" charset="0"/>
                              </a:rPr>
                              <m:t>𝑎</m:t>
                            </m:r>
                          </m:e>
                          <m:sup>
                            <m:r>
                              <a:rPr lang="en-US" altLang="zh-CN" sz="2000">
                                <a:latin typeface="Cambria Math" panose="02040503050406030204" pitchFamily="18" charset="0"/>
                              </a:rPr>
                              <m:t>(</m:t>
                            </m:r>
                            <m:r>
                              <a:rPr lang="en-US" altLang="zh-CN" sz="2000" i="1">
                                <a:latin typeface="Cambria Math" panose="02040503050406030204" pitchFamily="18" charset="0"/>
                              </a:rPr>
                              <m:t>𝑡</m:t>
                            </m:r>
                            <m:r>
                              <a:rPr lang="en-US" altLang="zh-CN" sz="2000">
                                <a:latin typeface="Cambria Math" panose="02040503050406030204" pitchFamily="18" charset="0"/>
                              </a:rPr>
                              <m:t>)</m:t>
                            </m:r>
                          </m:sup>
                        </m:sSup>
                      </m:e>
                    </m:d>
                    <m:r>
                      <a:rPr lang="en-US" altLang="zh-CN" sz="2000">
                        <a:latin typeface="Cambria Math" panose="02040503050406030204" pitchFamily="18" charset="0"/>
                      </a:rPr>
                      <m:t>=</m:t>
                    </m:r>
                    <m:sSubSup>
                      <m:sSubSupPr>
                        <m:ctrlPr>
                          <a:rPr lang="zh-CN" altLang="zh-CN" sz="2000" i="1">
                            <a:latin typeface="Cambria Math" panose="02040503050406030204"/>
                          </a:rPr>
                        </m:ctrlPr>
                      </m:sSubSupPr>
                      <m:e>
                        <m:r>
                          <a:rPr lang="en-US" altLang="zh-CN" sz="2000" i="1">
                            <a:latin typeface="Cambria Math" panose="02040503050406030204" pitchFamily="18" charset="0"/>
                          </a:rPr>
                          <m:t>𝑄</m:t>
                        </m:r>
                      </m:e>
                      <m:sub>
                        <m:r>
                          <a:rPr lang="en-US" altLang="zh-CN" sz="2000" i="1">
                            <a:latin typeface="Cambria Math" panose="02040503050406030204" pitchFamily="18" charset="0"/>
                          </a:rPr>
                          <m:t>ℎ</m:t>
                        </m:r>
                      </m:sub>
                      <m:sup>
                        <m:r>
                          <a:rPr lang="en-US" altLang="zh-CN" sz="2000">
                            <a:latin typeface="Cambria Math" panose="02040503050406030204" pitchFamily="18" charset="0"/>
                          </a:rPr>
                          <m:t>′</m:t>
                        </m:r>
                      </m:sup>
                    </m:sSubSup>
                    <m:d>
                      <m:dPr>
                        <m:ctrlPr>
                          <a:rPr lang="zh-CN" altLang="zh-CN" sz="2000" i="1">
                            <a:latin typeface="Cambria Math" panose="02040503050406030204"/>
                          </a:rPr>
                        </m:ctrlPr>
                      </m:dPr>
                      <m:e>
                        <m:sSup>
                          <m:sSupPr>
                            <m:ctrlPr>
                              <a:rPr lang="zh-CN" altLang="zh-CN" sz="2000" i="1">
                                <a:latin typeface="Cambria Math" panose="02040503050406030204"/>
                              </a:rPr>
                            </m:ctrlPr>
                          </m:sSupPr>
                          <m:e>
                            <m:r>
                              <a:rPr lang="en-US" altLang="zh-CN" sz="2000" i="1">
                                <a:latin typeface="Cambria Math" panose="02040503050406030204" pitchFamily="18" charset="0"/>
                              </a:rPr>
                              <m:t>𝑠</m:t>
                            </m:r>
                          </m:e>
                          <m:sup>
                            <m:r>
                              <a:rPr lang="en-US" altLang="zh-CN" sz="2000">
                                <a:latin typeface="Cambria Math" panose="02040503050406030204" pitchFamily="18" charset="0"/>
                              </a:rPr>
                              <m:t>(</m:t>
                            </m:r>
                            <m:r>
                              <a:rPr lang="en-US" altLang="zh-CN" sz="2000" i="1">
                                <a:latin typeface="Cambria Math" panose="02040503050406030204" pitchFamily="18" charset="0"/>
                              </a:rPr>
                              <m:t>𝑡</m:t>
                            </m:r>
                            <m:r>
                              <a:rPr lang="en-US" altLang="zh-CN" sz="2000">
                                <a:latin typeface="Cambria Math" panose="02040503050406030204" pitchFamily="18" charset="0"/>
                              </a:rPr>
                              <m:t>)</m:t>
                            </m:r>
                          </m:sup>
                        </m:sSup>
                        <m:r>
                          <a:rPr lang="en-US" altLang="zh-CN" sz="2000">
                            <a:latin typeface="Cambria Math" panose="02040503050406030204" pitchFamily="18" charset="0"/>
                          </a:rPr>
                          <m:t>,</m:t>
                        </m:r>
                        <m:sSup>
                          <m:sSupPr>
                            <m:ctrlPr>
                              <a:rPr lang="zh-CN" altLang="zh-CN" sz="2000" i="1">
                                <a:latin typeface="Cambria Math" panose="02040503050406030204"/>
                              </a:rPr>
                            </m:ctrlPr>
                          </m:sSupPr>
                          <m:e>
                            <m:r>
                              <a:rPr lang="en-US" altLang="zh-CN" sz="2000" i="1">
                                <a:latin typeface="Cambria Math" panose="02040503050406030204" pitchFamily="18" charset="0"/>
                              </a:rPr>
                              <m:t>𝑎</m:t>
                            </m:r>
                          </m:e>
                          <m:sup>
                            <m:r>
                              <a:rPr lang="en-US" altLang="zh-CN" sz="2000">
                                <a:latin typeface="Cambria Math" panose="02040503050406030204" pitchFamily="18" charset="0"/>
                              </a:rPr>
                              <m:t>(</m:t>
                            </m:r>
                            <m:r>
                              <a:rPr lang="en-US" altLang="zh-CN" sz="2000" i="1">
                                <a:latin typeface="Cambria Math" panose="02040503050406030204" pitchFamily="18" charset="0"/>
                              </a:rPr>
                              <m:t>𝑡</m:t>
                            </m:r>
                            <m:r>
                              <a:rPr lang="en-US" altLang="zh-CN" sz="2000">
                                <a:latin typeface="Cambria Math" panose="02040503050406030204" pitchFamily="18" charset="0"/>
                              </a:rPr>
                              <m:t>)</m:t>
                            </m:r>
                          </m:sup>
                        </m:sSup>
                      </m:e>
                    </m:d>
                  </m:oMath>
                </a14:m>
                <a:r>
                  <a:rPr lang="zh-CN" altLang="zh-CN" sz="2000" dirty="0">
                    <a:latin typeface="黑体" panose="02010609060101010101" pitchFamily="49" charset="-122"/>
                    <a:ea typeface="黑体" panose="02010609060101010101" pitchFamily="49" charset="-122"/>
                  </a:rPr>
                  <a:t>，返回步骤（</a:t>
                </a:r>
                <a:r>
                  <a:rPr lang="en-US" altLang="zh-CN" sz="2000" dirty="0">
                    <a:latin typeface="黑体" panose="02010609060101010101" pitchFamily="49" charset="-122"/>
                    <a:ea typeface="黑体" panose="02010609060101010101" pitchFamily="49" charset="-122"/>
                  </a:rPr>
                  <a:t>1</a:t>
                </a:r>
                <a:r>
                  <a:rPr lang="zh-CN" altLang="zh-CN" sz="2000" dirty="0">
                    <a:latin typeface="黑体" panose="02010609060101010101" pitchFamily="49" charset="-122"/>
                    <a:ea typeface="黑体" panose="02010609060101010101" pitchFamily="49" charset="-122"/>
                  </a:rPr>
                  <a:t>）；否则令</a:t>
                </a:r>
                <a14:m>
                  <m:oMath xmlns:m="http://schemas.openxmlformats.org/officeDocument/2006/math">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ℎ</m:t>
                        </m:r>
                      </m:e>
                      <m:sup>
                        <m:r>
                          <a:rPr lang="en-US" altLang="zh-CN" sz="2000">
                            <a:solidFill>
                              <a:srgbClr val="FF0000"/>
                            </a:solidFill>
                            <a:latin typeface="Cambria Math" panose="02040503050406030204" pitchFamily="18" charset="0"/>
                          </a:rPr>
                          <m:t>∗</m:t>
                        </m:r>
                      </m:sup>
                    </m:sSup>
                    <m:r>
                      <a:rPr lang="en-US" altLang="zh-CN" sz="2000">
                        <a:solidFill>
                          <a:srgbClr val="FF0000"/>
                        </a:solidFill>
                        <a:latin typeface="Cambria Math" panose="02040503050406030204" pitchFamily="18" charset="0"/>
                      </a:rPr>
                      <m:t>=</m:t>
                    </m:r>
                    <m:sSub>
                      <m:sSubPr>
                        <m:ctrlPr>
                          <a:rPr lang="zh-CN" altLang="zh-CN" sz="2000" i="1">
                            <a:solidFill>
                              <a:srgbClr val="FF0000"/>
                            </a:solidFill>
                            <a:latin typeface="Cambria Math" panose="02040503050406030204"/>
                          </a:rPr>
                        </m:ctrlPr>
                      </m:sSubPr>
                      <m:e>
                        <m:r>
                          <a:rPr lang="en-US" altLang="zh-CN" sz="2000" i="1">
                            <a:solidFill>
                              <a:srgbClr val="FF0000"/>
                            </a:solidFill>
                            <a:latin typeface="Cambria Math" panose="02040503050406030204" pitchFamily="18" charset="0"/>
                          </a:rPr>
                          <m:t>𝑎𝑟𝑔</m:t>
                        </m:r>
                      </m:e>
                      <m:sub>
                        <m:r>
                          <a:rPr lang="en-US" altLang="zh-CN" sz="2000" i="1">
                            <a:solidFill>
                              <a:srgbClr val="FF0000"/>
                            </a:solidFill>
                            <a:latin typeface="Cambria Math" panose="02040503050406030204" pitchFamily="18" charset="0"/>
                          </a:rPr>
                          <m:t>ℎ</m:t>
                        </m:r>
                      </m:sub>
                    </m:sSub>
                    <m:r>
                      <a:rPr lang="en-US" altLang="zh-CN" sz="2000" i="1">
                        <a:solidFill>
                          <a:srgbClr val="FF0000"/>
                        </a:solidFill>
                        <a:latin typeface="Cambria Math" panose="02040503050406030204" pitchFamily="18" charset="0"/>
                      </a:rPr>
                      <m:t>𝑚𝑎𝑥</m:t>
                    </m:r>
                    <m:sSubSup>
                      <m:sSubSupPr>
                        <m:ctrlPr>
                          <a:rPr lang="zh-CN" altLang="zh-CN" sz="2000" i="1">
                            <a:solidFill>
                              <a:srgbClr val="FF0000"/>
                            </a:solidFill>
                            <a:latin typeface="Cambria Math" panose="02040503050406030204"/>
                          </a:rPr>
                        </m:ctrlPr>
                      </m:sSubSupPr>
                      <m:e>
                        <m:r>
                          <a:rPr lang="en-US" altLang="zh-CN" sz="2000" i="1">
                            <a:solidFill>
                              <a:srgbClr val="FF0000"/>
                            </a:solidFill>
                            <a:latin typeface="Cambria Math" panose="02040503050406030204" pitchFamily="18" charset="0"/>
                          </a:rPr>
                          <m:t>𝑄</m:t>
                        </m:r>
                      </m:e>
                      <m:sub>
                        <m:r>
                          <a:rPr lang="en-US" altLang="zh-CN" sz="2000" i="1">
                            <a:solidFill>
                              <a:srgbClr val="FF0000"/>
                            </a:solidFill>
                            <a:latin typeface="Cambria Math" panose="02040503050406030204" pitchFamily="18" charset="0"/>
                          </a:rPr>
                          <m:t>ℎ</m:t>
                        </m:r>
                      </m:sub>
                      <m:sup>
                        <m:r>
                          <a:rPr lang="en-US" altLang="zh-CN" sz="2000">
                            <a:solidFill>
                              <a:srgbClr val="FF0000"/>
                            </a:solidFill>
                            <a:latin typeface="Cambria Math" panose="02040503050406030204" pitchFamily="18" charset="0"/>
                          </a:rPr>
                          <m:t> </m:t>
                        </m:r>
                      </m:sup>
                    </m:sSubSup>
                    <m:d>
                      <m:dPr>
                        <m:ctrlPr>
                          <a:rPr lang="zh-CN" altLang="zh-CN" sz="2000" i="1">
                            <a:solidFill>
                              <a:srgbClr val="FF0000"/>
                            </a:solidFill>
                            <a:latin typeface="Cambria Math" panose="02040503050406030204"/>
                          </a:rPr>
                        </m:ctrlPr>
                      </m:dPr>
                      <m:e>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𝑠</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r>
                          <a:rPr lang="en-US" altLang="zh-CN" sz="2000">
                            <a:solidFill>
                              <a:srgbClr val="FF0000"/>
                            </a:solidFill>
                            <a:latin typeface="Cambria Math" panose="02040503050406030204" pitchFamily="18" charset="0"/>
                          </a:rPr>
                          <m:t>,</m:t>
                        </m:r>
                        <m:sSup>
                          <m:sSupPr>
                            <m:ctrlPr>
                              <a:rPr lang="zh-CN" altLang="zh-CN" sz="2000" i="1">
                                <a:solidFill>
                                  <a:srgbClr val="FF0000"/>
                                </a:solidFill>
                                <a:latin typeface="Cambria Math" panose="02040503050406030204"/>
                              </a:rPr>
                            </m:ctrlPr>
                          </m:sSupPr>
                          <m:e>
                            <m:r>
                              <a:rPr lang="en-US" altLang="zh-CN" sz="2000" i="1">
                                <a:solidFill>
                                  <a:srgbClr val="FF0000"/>
                                </a:solidFill>
                                <a:latin typeface="Cambria Math" panose="02040503050406030204" pitchFamily="18" charset="0"/>
                              </a:rPr>
                              <m:t>𝑎</m:t>
                            </m:r>
                          </m:e>
                          <m:sup>
                            <m:r>
                              <a:rPr lang="en-US" altLang="zh-CN" sz="2000">
                                <a:solidFill>
                                  <a:srgbClr val="FF0000"/>
                                </a:solidFill>
                                <a:latin typeface="Cambria Math" panose="02040503050406030204" pitchFamily="18" charset="0"/>
                              </a:rPr>
                              <m:t>(</m:t>
                            </m:r>
                            <m:r>
                              <a:rPr lang="en-US" altLang="zh-CN" sz="2000" i="1">
                                <a:solidFill>
                                  <a:srgbClr val="FF0000"/>
                                </a:solidFill>
                                <a:latin typeface="Cambria Math" panose="02040503050406030204" pitchFamily="18" charset="0"/>
                              </a:rPr>
                              <m:t>𝑡</m:t>
                            </m:r>
                            <m:r>
                              <a:rPr lang="en-US" altLang="zh-CN" sz="2000">
                                <a:solidFill>
                                  <a:srgbClr val="FF0000"/>
                                </a:solidFill>
                                <a:latin typeface="Cambria Math" panose="02040503050406030204" pitchFamily="18" charset="0"/>
                              </a:rPr>
                              <m:t>)</m:t>
                            </m:r>
                          </m:sup>
                        </m:sSup>
                      </m:e>
                    </m:d>
                  </m:oMath>
                </a14:m>
                <a:r>
                  <a:rPr lang="zh-CN" altLang="en-US" sz="2000" dirty="0" smtClean="0">
                    <a:latin typeface="黑体" panose="02010609060101010101" pitchFamily="49" charset="-122"/>
                    <a:ea typeface="黑体" panose="02010609060101010101" pitchFamily="49" charset="-122"/>
                  </a:rPr>
                  <a:t>，</a:t>
                </a:r>
                <a:r>
                  <a:rPr lang="zh-CN" altLang="zh-CN" sz="2000" dirty="0">
                    <a:latin typeface="黑体" panose="02010609060101010101" pitchFamily="49" charset="-122"/>
                    <a:ea typeface="黑体" panose="02010609060101010101" pitchFamily="49" charset="-122"/>
                  </a:rPr>
                  <a:t>求得最优策略</a:t>
                </a:r>
                <a14:m>
                  <m:oMath xmlns:m="http://schemas.openxmlformats.org/officeDocument/2006/math">
                    <m:sSup>
                      <m:sSupPr>
                        <m:ctrlPr>
                          <a:rPr lang="zh-CN" altLang="zh-CN" sz="2000" i="1">
                            <a:latin typeface="Cambria Math" panose="02040503050406030204"/>
                          </a:rPr>
                        </m:ctrlPr>
                      </m:sSupPr>
                      <m:e>
                        <m:r>
                          <a:rPr lang="en-US" altLang="zh-CN" sz="2000" i="1">
                            <a:latin typeface="Cambria Math" panose="02040503050406030204" pitchFamily="18" charset="0"/>
                          </a:rPr>
                          <m:t>ℎ</m:t>
                        </m:r>
                      </m:e>
                      <m:sup>
                        <m:r>
                          <a:rPr lang="en-US" altLang="zh-CN" sz="2000">
                            <a:latin typeface="Cambria Math" panose="02040503050406030204" pitchFamily="18" charset="0"/>
                          </a:rPr>
                          <m:t>∗</m:t>
                        </m:r>
                      </m:sup>
                    </m:sSup>
                  </m:oMath>
                </a14:m>
                <a:r>
                  <a:rPr lang="zh-CN" altLang="zh-CN" sz="2000" dirty="0">
                    <a:latin typeface="黑体" panose="02010609060101010101" pitchFamily="49" charset="-122"/>
                    <a:ea typeface="黑体" panose="02010609060101010101" pitchFamily="49" charset="-122"/>
                  </a:rPr>
                  <a:t>并结束算法</a:t>
                </a:r>
                <a:endParaRPr lang="en-US" altLang="zh-CN" sz="2000" dirty="0" smtClean="0">
                  <a:latin typeface="黑体" panose="02010609060101010101" pitchFamily="49" charset="-122"/>
                  <a:ea typeface="黑体" panose="02010609060101010101" pitchFamily="49" charset="-122"/>
                </a:endParaRPr>
              </a:p>
              <a:p>
                <a:pPr>
                  <a:buNone/>
                </a:pPr>
                <a:endParaRPr lang="en-US" altLang="zh-CN" sz="2000" dirty="0">
                  <a:latin typeface="黑体" panose="02010609060101010101" pitchFamily="49" charset="-122"/>
                  <a:ea typeface="黑体" panose="02010609060101010101" pitchFamily="49" charset="-122"/>
                </a:endParaRPr>
              </a:p>
              <a:p>
                <a:pPr lvl="2"/>
                <a:endParaRPr lang="en-US" altLang="zh-CN" sz="2000" dirty="0" smtClean="0">
                  <a:latin typeface="黑体" panose="02010609060101010101" pitchFamily="49" charset="-122"/>
                  <a:ea typeface="黑体" panose="02010609060101010101" pitchFamily="49" charset="-122"/>
                </a:endParaRPr>
              </a:p>
              <a:p>
                <a:pPr lvl="1"/>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17246"/>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400" b="1" dirty="0" smtClean="0">
                    <a:solidFill>
                      <a:prstClr val="black"/>
                    </a:solidFill>
                    <a:latin typeface="黑体" panose="02010609060101010101" pitchFamily="49" charset="-122"/>
                    <a:ea typeface="黑体" panose="02010609060101010101" pitchFamily="49" charset="-122"/>
                  </a:rPr>
                  <a:t>例：</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图表示某</a:t>
                </a:r>
                <a14:m>
                  <m:oMath xmlns:m="http://schemas.openxmlformats.org/officeDocument/2006/math">
                    <m:r>
                      <a:rPr lang="en-US" altLang="zh-CN" sz="2400" i="1">
                        <a:latin typeface="Cambria Math" panose="02040503050406030204" pitchFamily="18" charset="0"/>
                        <a:ea typeface="黑体" panose="02010609060101010101" pitchFamily="49" charset="-122"/>
                      </a:rPr>
                      <m:t>4</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4</m:t>
                    </m:r>
                    <m:r>
                      <a:rPr lang="zh-CN" altLang="zh-CN" sz="2400">
                        <a:latin typeface="Cambria Math" panose="02040503050406030204" pitchFamily="18" charset="0"/>
                        <a:ea typeface="黑体" panose="02010609060101010101" pitchFamily="49" charset="-122"/>
                      </a:rPr>
                      <m:t>网格游戏</m:t>
                    </m:r>
                  </m:oMath>
                </a14:m>
                <a:r>
                  <a:rPr lang="zh-CN" altLang="zh-CN" sz="2400" dirty="0">
                    <a:latin typeface="黑体" panose="02010609060101010101" pitchFamily="49" charset="-122"/>
                    <a:ea typeface="黑体" panose="02010609060101010101" pitchFamily="49" charset="-122"/>
                  </a:rPr>
                  <a:t>，其中用正方形表示的位置</a:t>
                </a:r>
                <a14:m>
                  <m:oMath xmlns:m="http://schemas.openxmlformats.org/officeDocument/2006/math">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e>
                    </m:d>
                  </m:oMath>
                </a14:m>
                <a:r>
                  <a:rPr lang="zh-CN" altLang="zh-CN" sz="2400" dirty="0">
                    <a:latin typeface="黑体" panose="02010609060101010101" pitchFamily="49" charset="-122"/>
                    <a:ea typeface="黑体" panose="02010609060101010101" pitchFamily="49" charset="-122"/>
                  </a:rPr>
                  <a:t>是智能体运动的起始位置，用叉号表示的位置</a:t>
                </a:r>
                <a14:m>
                  <m:oMath xmlns:m="http://schemas.openxmlformats.org/officeDocument/2006/math">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2</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3</m:t>
                    </m:r>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和</a:t>
                </a:r>
                <a14:m>
                  <m:oMath xmlns:m="http://schemas.openxmlformats.org/officeDocument/2006/math">
                    <m:r>
                      <a:rPr lang="en-US" altLang="zh-CN" sz="2400">
                        <a:latin typeface="Cambria Math" panose="02040503050406030204" pitchFamily="18" charset="0"/>
                        <a:ea typeface="黑体" panose="02010609060101010101" pitchFamily="49" charset="-122"/>
                      </a:rPr>
                      <m:t> (</m:t>
                    </m:r>
                    <m:r>
                      <a:rPr lang="en-US" altLang="zh-CN" sz="2400" i="1">
                        <a:latin typeface="Cambria Math" panose="02040503050406030204" pitchFamily="18" charset="0"/>
                        <a:ea typeface="黑体" panose="02010609060101010101" pitchFamily="49" charset="-122"/>
                      </a:rPr>
                      <m:t>3</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2</m:t>
                    </m:r>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是陷阱位置，用圆圈表示的位置</a:t>
                </a:r>
                <a14:m>
                  <m:oMath xmlns:m="http://schemas.openxmlformats.org/officeDocument/2006/math">
                    <m:r>
                      <a:rPr lang="zh-CN" altLang="zh-CN" sz="2400">
                        <a:latin typeface="Cambria Math" panose="02040503050406030204" pitchFamily="18" charset="0"/>
                        <a:ea typeface="黑体" panose="02010609060101010101" pitchFamily="49" charset="-122"/>
                      </a:rPr>
                      <m:t> </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3</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3</m:t>
                        </m:r>
                      </m:e>
                    </m:d>
                  </m:oMath>
                </a14:m>
                <a:r>
                  <a:rPr lang="zh-CN" altLang="zh-CN" sz="2400" dirty="0">
                    <a:latin typeface="黑体" panose="02010609060101010101" pitchFamily="49" charset="-122"/>
                    <a:ea typeface="黑体" panose="02010609060101010101" pitchFamily="49" charset="-122"/>
                  </a:rPr>
                  <a:t>为终点</a:t>
                </a:r>
                <a:r>
                  <a:rPr lang="zh-CN" altLang="zh-CN" sz="2400" dirty="0" smtClean="0">
                    <a:latin typeface="黑体" panose="02010609060101010101" pitchFamily="49" charset="-122"/>
                    <a:ea typeface="黑体" panose="02010609060101010101" pitchFamily="49" charset="-122"/>
                  </a:rPr>
                  <a:t>位置</a:t>
                </a:r>
                <a:endParaRPr lang="en-US" altLang="zh-CN" sz="2400" dirty="0" smtClean="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游戏规则为：当智能体运动的目标位置是终点位置时奖励函数值为</a:t>
                </a:r>
                <a14:m>
                  <m:oMath xmlns:m="http://schemas.openxmlformats.org/officeDocument/2006/math">
                    <m:r>
                      <a:rPr lang="en-US" altLang="zh-CN" sz="2400" i="1">
                        <a:latin typeface="Cambria Math" panose="02040503050406030204" pitchFamily="18" charset="0"/>
                        <a:ea typeface="黑体" panose="02010609060101010101" pitchFamily="49" charset="-122"/>
                      </a:rPr>
                      <m:t>1</m:t>
                    </m:r>
                  </m:oMath>
                </a14:m>
                <a:r>
                  <a:rPr lang="zh-CN" altLang="zh-CN" sz="2400" dirty="0">
                    <a:latin typeface="黑体" panose="02010609060101010101" pitchFamily="49" charset="-122"/>
                    <a:ea typeface="黑体" panose="02010609060101010101" pitchFamily="49" charset="-122"/>
                  </a:rPr>
                  <a:t>，是陷阱位置时奖励函数值为</a:t>
                </a:r>
                <a14:m>
                  <m:oMath xmlns:m="http://schemas.openxmlformats.org/officeDocument/2006/math">
                    <m:r>
                      <a:rPr lang="zh-CN" altLang="en-US"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oMath>
                </a14:m>
                <a:r>
                  <a:rPr lang="zh-CN" altLang="zh-CN" sz="2400" dirty="0">
                    <a:latin typeface="黑体" panose="02010609060101010101" pitchFamily="49" charset="-122"/>
                    <a:ea typeface="黑体" panose="02010609060101010101" pitchFamily="49" charset="-122"/>
                  </a:rPr>
                  <a:t>，是其余位置时奖励函数值为</a:t>
                </a:r>
                <a14:m>
                  <m:oMath xmlns:m="http://schemas.openxmlformats.org/officeDocument/2006/math">
                    <m:r>
                      <a:rPr lang="en-US" altLang="zh-CN" sz="2400" i="1">
                        <a:latin typeface="Cambria Math" panose="02040503050406030204" pitchFamily="18" charset="0"/>
                        <a:ea typeface="黑体" panose="02010609060101010101" pitchFamily="49" charset="-122"/>
                      </a:rPr>
                      <m:t>0</m:t>
                    </m:r>
                  </m:oMath>
                </a14:m>
                <a:r>
                  <a:rPr lang="zh-CN" altLang="zh-CN" sz="2400" dirty="0">
                    <a:latin typeface="黑体" panose="02010609060101010101" pitchFamily="49" charset="-122"/>
                    <a:ea typeface="黑体" panose="02010609060101010101" pitchFamily="49" charset="-122"/>
                  </a:rPr>
                  <a:t>。试用</a:t>
                </a:r>
                <a14:m>
                  <m:oMath xmlns:m="http://schemas.openxmlformats.org/officeDocument/2006/math">
                    <m:r>
                      <a:rPr lang="en-US" altLang="zh-CN" sz="2400" i="1">
                        <a:latin typeface="Cambria Math" panose="02040503050406030204" pitchFamily="18" charset="0"/>
                        <a:ea typeface="黑体" panose="02010609060101010101" pitchFamily="49" charset="-122"/>
                      </a:rPr>
                      <m:t>𝑆𝑎𝑟𝑠𝑎</m:t>
                    </m:r>
                  </m:oMath>
                </a14:m>
                <a:r>
                  <a:rPr lang="zh-CN" altLang="zh-CN" sz="2400" dirty="0">
                    <a:latin typeface="黑体" panose="02010609060101010101" pitchFamily="49" charset="-122"/>
                    <a:ea typeface="黑体" panose="02010609060101010101" pitchFamily="49" charset="-122"/>
                  </a:rPr>
                  <a:t>算法使得智能体避过陷阱位置并以最快速度达到终点，其中参数设定为</a:t>
                </a:r>
                <a14:m>
                  <m:oMath xmlns:m="http://schemas.openxmlformats.org/officeDocument/2006/math">
                    <m:r>
                      <a:rPr lang="en-US" altLang="zh-CN" sz="2400" i="1">
                        <a:latin typeface="Cambria Math" panose="02040503050406030204" pitchFamily="18" charset="0"/>
                        <a:ea typeface="黑体" panose="02010609060101010101" pitchFamily="49" charset="-122"/>
                      </a:rPr>
                      <m:t>𝛾</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m:t>
                    </m:r>
                  </m:oMath>
                </a14:m>
                <a:r>
                  <a:rPr lang="zh-CN" altLang="zh-CN" sz="2400" dirty="0">
                    <a:latin typeface="黑体" panose="02010609060101010101" pitchFamily="49" charset="-122"/>
                    <a:ea typeface="黑体" panose="02010609060101010101" pitchFamily="49" charset="-122"/>
                  </a:rPr>
                  <a:t>，</a:t>
                </a:r>
                <a14:m>
                  <m:oMath xmlns:m="http://schemas.openxmlformats.org/officeDocument/2006/math">
                    <m:r>
                      <a:rPr lang="en-US" altLang="zh-CN" sz="2400" i="1">
                        <a:latin typeface="Cambria Math" panose="02040503050406030204" pitchFamily="18" charset="0"/>
                        <a:ea typeface="黑体" panose="02010609060101010101" pitchFamily="49" charset="-122"/>
                      </a:rPr>
                      <m:t>𝜀</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m:t>
                    </m:r>
                  </m:oMath>
                </a14:m>
                <a:r>
                  <a:rPr lang="zh-CN" altLang="zh-CN" sz="2400" dirty="0">
                    <a:latin typeface="黑体" panose="02010609060101010101" pitchFamily="49" charset="-122"/>
                    <a:ea typeface="黑体" panose="02010609060101010101" pitchFamily="49" charset="-122"/>
                  </a:rPr>
                  <a:t>，</a:t>
                </a:r>
                <a14:m>
                  <m:oMath xmlns:m="http://schemas.openxmlformats.org/officeDocument/2006/math">
                    <m:r>
                      <a:rPr lang="en-US" altLang="zh-CN" sz="2400" i="1">
                        <a:latin typeface="Cambria Math" panose="02040503050406030204" pitchFamily="18" charset="0"/>
                        <a:ea typeface="黑体" panose="02010609060101010101" pitchFamily="49" charset="-122"/>
                      </a:rPr>
                      <m:t>𝛼</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01</m:t>
                    </m:r>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4" name="图片 3"/>
          <p:cNvPicPr/>
          <p:nvPr/>
        </p:nvPicPr>
        <p:blipFill>
          <a:blip r:embed="rId2">
            <a:extLst>
              <a:ext uri="{28A0092B-C50C-407E-A947-70E740481C1C}">
                <a14:useLocalDpi xmlns:a14="http://schemas.microsoft.com/office/drawing/2010/main" val="0"/>
              </a:ext>
            </a:extLst>
          </a:blip>
          <a:stretch>
            <a:fillRect/>
          </a:stretch>
        </p:blipFill>
        <p:spPr>
          <a:xfrm>
            <a:off x="3451223" y="4600178"/>
            <a:ext cx="1831277" cy="1872208"/>
          </a:xfrm>
          <a:prstGeom prst="rect">
            <a:avLst/>
          </a:prstGeom>
        </p:spPr>
      </p:pic>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a:latin typeface="黑体" panose="02010609060101010101" pitchFamily="49" charset="-122"/>
                <a:ea typeface="黑体" panose="02010609060101010101" pitchFamily="49" charset="-122"/>
              </a:rPr>
              <a:t>可将该网格游戏看成是一个马尔科夫决策过程，其中状态空间包括当前位置、陷阱位置、目标位置以及空位置，并将两个陷阱位置设为同一个状态，决策空间包括上下左右四个动作，分别用</a:t>
            </a:r>
            <a:r>
              <a:rPr lang="en-US" altLang="zh-CN" sz="2400" dirty="0">
                <a:latin typeface="黑体" panose="02010609060101010101" pitchFamily="49" charset="-122"/>
                <a:ea typeface="黑体" panose="02010609060101010101" pitchFamily="49" charset="-122"/>
              </a:rPr>
              <a:t>0,1,2,3</a:t>
            </a:r>
            <a:r>
              <a:rPr lang="zh-CN" altLang="zh-CN" sz="2400" dirty="0">
                <a:latin typeface="黑体" panose="02010609060101010101" pitchFamily="49" charset="-122"/>
                <a:ea typeface="黑体" panose="02010609060101010101" pitchFamily="49" charset="-122"/>
              </a:rPr>
              <a:t>表示，如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图所示</a:t>
            </a:r>
            <a:endParaRPr lang="en-US" altLang="zh-CN" sz="2400" dirty="0" smtClean="0">
              <a:latin typeface="+mn-ea"/>
              <a:cs typeface="+mn-ea"/>
            </a:endParaRPr>
          </a:p>
        </p:txBody>
      </p:sp>
      <p:pic>
        <p:nvPicPr>
          <p:cNvPr id="5" name="图片 4"/>
          <p:cNvPicPr/>
          <p:nvPr/>
        </p:nvPicPr>
        <p:blipFill>
          <a:blip r:embed="rId1">
            <a:extLst>
              <a:ext uri="{28A0092B-C50C-407E-A947-70E740481C1C}">
                <a14:useLocalDpi xmlns:a14="http://schemas.microsoft.com/office/drawing/2010/main" val="0"/>
              </a:ext>
            </a:extLst>
          </a:blip>
          <a:stretch>
            <a:fillRect/>
          </a:stretch>
        </p:blipFill>
        <p:spPr>
          <a:xfrm>
            <a:off x="2843807" y="3789040"/>
            <a:ext cx="3456385" cy="1728192"/>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概述</a:t>
            </a:r>
            <a:endParaRPr lang="zh-CN" altLang="en-US" b="1"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例子：</a:t>
            </a:r>
            <a:r>
              <a:rPr lang="zh-CN" altLang="en-US" sz="2800" b="1" dirty="0">
                <a:solidFill>
                  <a:prstClr val="black"/>
                </a:solidFill>
                <a:latin typeface="黑体" panose="02010609060101010101" pitchFamily="49" charset="-122"/>
                <a:ea typeface="黑体" panose="02010609060101010101" pitchFamily="49" charset="-122"/>
                <a:sym typeface="+mn-ea"/>
              </a:rPr>
              <a:t>瓜农种西瓜</a:t>
            </a:r>
            <a:endParaRPr lang="en-US" altLang="zh-CN" sz="2800" b="1" dirty="0">
              <a:solidFill>
                <a:prstClr val="black"/>
              </a:solidFill>
              <a:latin typeface="黑体" panose="02010609060101010101" pitchFamily="49" charset="-122"/>
              <a:ea typeface="黑体" panose="02010609060101010101" pitchFamily="49" charset="-122"/>
            </a:endParaRPr>
          </a:p>
          <a:p>
            <a:pPr marL="457200" lvl="1" indent="0">
              <a:buNone/>
            </a:pPr>
            <a:r>
              <a:rPr lang="zh-CN" altLang="en-US" sz="2400" dirty="0" smtClean="0">
                <a:latin typeface="黑体" panose="02010609060101010101" pitchFamily="49" charset="-122"/>
                <a:ea typeface="黑体" panose="02010609060101010101" pitchFamily="49" charset="-122"/>
                <a:cs typeface="黑体" panose="02010609060101010101" pitchFamily="49" charset="-122"/>
                <a:sym typeface="+mn-ea"/>
              </a:rPr>
              <a:t>种下瓜苗后：</a:t>
            </a:r>
            <a:r>
              <a:rPr lang="en-US" altLang="zh-CN" sz="2400" dirty="0" smtClean="0">
                <a:latin typeface="黑体" panose="02010609060101010101" pitchFamily="49" charset="-122"/>
                <a:ea typeface="黑体" panose="02010609060101010101" pitchFamily="49" charset="-122"/>
                <a:cs typeface="黑体" panose="02010609060101010101" pitchFamily="49" charset="-122"/>
                <a:sym typeface="+mn-ea"/>
              </a:rPr>
              <a:t>(</a:t>
            </a:r>
            <a:r>
              <a:rPr lang="zh-CN" altLang="en-US" sz="2400" dirty="0" smtClean="0">
                <a:latin typeface="黑体" panose="02010609060101010101" pitchFamily="49" charset="-122"/>
                <a:ea typeface="黑体" panose="02010609060101010101" pitchFamily="49" charset="-122"/>
                <a:cs typeface="黑体" panose="02010609060101010101" pitchFamily="49" charset="-122"/>
                <a:sym typeface="+mn-ea"/>
              </a:rPr>
              <a:t>为简便，仅考虑浇水和不浇水两个动作，不考虑施肥、除草等 </a:t>
            </a:r>
            <a:r>
              <a:rPr lang="en-US" altLang="zh-CN" sz="2400" dirty="0" smtClean="0">
                <a:latin typeface="黑体" panose="02010609060101010101" pitchFamily="49" charset="-122"/>
                <a:ea typeface="黑体" panose="02010609060101010101" pitchFamily="49" charset="-122"/>
                <a:cs typeface="黑体" panose="02010609060101010101" pitchFamily="49" charset="-122"/>
                <a:sym typeface="+mn-ea"/>
              </a:rPr>
              <a:t>)</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pPr lvl="1"/>
            <a:endParaRPr lang="zh-CN" altLang="zh-CN" sz="2400" dirty="0" smtClean="0">
              <a:latin typeface="黑体" panose="02010609060101010101" pitchFamily="49" charset="-122"/>
              <a:ea typeface="黑体" panose="02010609060101010101" pitchFamily="49" charset="-122"/>
            </a:endParaRPr>
          </a:p>
          <a:p>
            <a:pPr lvl="1"/>
            <a:endParaRPr lang="zh-CN" altLang="zh-CN" sz="2400" dirty="0" smtClean="0">
              <a:latin typeface="黑体" panose="02010609060101010101" pitchFamily="49" charset="-122"/>
              <a:ea typeface="黑体" panose="02010609060101010101" pitchFamily="49" charset="-122"/>
            </a:endParaRPr>
          </a:p>
          <a:p>
            <a:pPr lvl="1"/>
            <a:endParaRPr lang="zh-CN" altLang="zh-CN" sz="2400" dirty="0" smtClean="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多步</a:t>
            </a:r>
            <a:r>
              <a:rPr lang="zh-CN" altLang="en-US" sz="2400" dirty="0" smtClean="0">
                <a:latin typeface="黑体" panose="02010609060101010101" pitchFamily="49" charset="-122"/>
                <a:ea typeface="黑体" panose="02010609060101010101" pitchFamily="49" charset="-122"/>
                <a:cs typeface="黑体" panose="02010609060101010101" pitchFamily="49" charset="-122"/>
                <a:sym typeface="+mn-ea"/>
              </a:rPr>
              <a:t>决策过程</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cs typeface="黑体" panose="02010609060101010101" pitchFamily="49" charset="-122"/>
                <a:sym typeface="+mn-ea"/>
              </a:rPr>
              <a:t>过程</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中包含状态、动作、反馈 </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奖赏</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等</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需多次种瓜，在过程中不断摸索，才能总结出较好的种瓜策略</a:t>
            </a:r>
            <a:endParaRPr lang="zh-CN" altLang="en-US" sz="2400" dirty="0">
              <a:latin typeface="黑体" panose="02010609060101010101" pitchFamily="49" charset="-122"/>
              <a:ea typeface="黑体" panose="02010609060101010101" pitchFamily="49" charset="-122"/>
              <a:cs typeface="黑体" panose="02010609060101010101" pitchFamily="49" charset="-122"/>
              <a:sym typeface="+mn-ea"/>
            </a:endParaRPr>
          </a:p>
          <a:p>
            <a:pPr lvl="1"/>
            <a:r>
              <a:rPr lang="zh-CN" altLang="en-US" sz="2400" dirty="0" smtClean="0">
                <a:latin typeface="黑体" panose="02010609060101010101" pitchFamily="49" charset="-122"/>
                <a:ea typeface="黑体" panose="02010609060101010101" pitchFamily="49" charset="-122"/>
                <a:cs typeface="黑体" panose="02010609060101010101" pitchFamily="49" charset="-122"/>
                <a:sym typeface="+mn-ea"/>
              </a:rPr>
              <a:t>抽象该过程：强化学习 </a:t>
            </a:r>
            <a:r>
              <a:rPr lang="en-US" altLang="zh-CN" sz="2400" dirty="0" smtClean="0">
                <a:latin typeface="黑体" panose="02010609060101010101" pitchFamily="49" charset="-122"/>
                <a:ea typeface="黑体" panose="02010609060101010101" pitchFamily="49" charset="-122"/>
                <a:cs typeface="黑体" panose="02010609060101010101" pitchFamily="49" charset="-122"/>
                <a:sym typeface="+mn-ea"/>
              </a:rPr>
              <a:t>(</a:t>
            </a:r>
            <a:r>
              <a:rPr lang="en-US" altLang="zh-CN" sz="2400" dirty="0" smtClean="0">
                <a:latin typeface="Times New Roman" panose="02020603050405020304" charset="0"/>
                <a:ea typeface="黑体" panose="02010609060101010101" pitchFamily="49" charset="-122"/>
                <a:cs typeface="Times New Roman" panose="02020603050405020304" charset="0"/>
                <a:sym typeface="+mn-ea"/>
              </a:rPr>
              <a:t>reinforcement learning</a:t>
            </a:r>
            <a:r>
              <a:rPr lang="en-US" altLang="zh-CN" sz="2400" dirty="0" smtClean="0">
                <a:latin typeface="黑体" panose="02010609060101010101" pitchFamily="49" charset="-122"/>
                <a:ea typeface="黑体" panose="02010609060101010101" pitchFamily="49" charset="-122"/>
                <a:cs typeface="黑体" panose="02010609060101010101" pitchFamily="49" charset="-122"/>
                <a:sym typeface="+mn-ea"/>
              </a:rPr>
              <a:t>)</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custDataLst>
              <p:tags r:id="rId1"/>
            </p:custDataLst>
          </p:nvPr>
        </p:nvPicPr>
        <p:blipFill>
          <a:blip r:embed="rId2"/>
          <a:stretch>
            <a:fillRect/>
          </a:stretch>
        </p:blipFill>
        <p:spPr>
          <a:xfrm>
            <a:off x="899795" y="2493010"/>
            <a:ext cx="7428230" cy="805180"/>
          </a:xfrm>
          <a:prstGeom prst="rect">
            <a:avLst/>
          </a:prstGeom>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a:latin typeface="黑体" panose="02010609060101010101" pitchFamily="49" charset="-122"/>
                    <a:ea typeface="黑体" panose="02010609060101010101" pitchFamily="49" charset="-122"/>
                  </a:rPr>
                  <a:t>第</a:t>
                </a:r>
                <a:r>
                  <a:rPr lang="en-US" altLang="zh-CN" sz="2400" dirty="0">
                    <a:latin typeface="黑体" panose="02010609060101010101" pitchFamily="49" charset="-122"/>
                    <a:ea typeface="黑体" panose="02010609060101010101" pitchFamily="49" charset="-122"/>
                  </a:rPr>
                  <a:t>1</a:t>
                </a:r>
                <a:r>
                  <a:rPr lang="zh-CN" altLang="zh-CN" sz="2400" dirty="0">
                    <a:latin typeface="黑体" panose="02010609060101010101" pitchFamily="49" charset="-122"/>
                    <a:ea typeface="黑体" panose="02010609060101010101" pitchFamily="49" charset="-122"/>
                  </a:rPr>
                  <a:t>次迭代：设置初始位置的状态动作值函数取值均为</a:t>
                </a:r>
                <a:r>
                  <a:rPr lang="en-US" altLang="zh-CN" sz="2400" dirty="0">
                    <a:latin typeface="黑体" panose="02010609060101010101" pitchFamily="49" charset="-122"/>
                    <a:ea typeface="黑体" panose="02010609060101010101" pitchFamily="49" charset="-122"/>
                  </a:rPr>
                  <a:t>0</a:t>
                </a:r>
                <a:r>
                  <a:rPr lang="zh-CN" altLang="zh-CN" sz="2400" dirty="0">
                    <a:latin typeface="黑体" panose="02010609060101010101" pitchFamily="49" charset="-122"/>
                    <a:ea typeface="黑体" panose="02010609060101010101" pitchFamily="49" charset="-122"/>
                  </a:rPr>
                  <a:t>，如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表所</a:t>
                </a:r>
                <a:r>
                  <a:rPr lang="zh-CN" altLang="zh-CN" sz="2400" dirty="0" smtClean="0">
                    <a:latin typeface="黑体" panose="02010609060101010101" pitchFamily="49" charset="-122"/>
                    <a:ea typeface="黑体" panose="02010609060101010101" pitchFamily="49" charset="-122"/>
                  </a:rPr>
                  <a:t>示</a:t>
                </a:r>
                <a:r>
                  <a:rPr lang="zh-CN" altLang="en-US" sz="2400" dirty="0" smtClean="0">
                    <a:latin typeface="黑体" panose="02010609060101010101" pitchFamily="49" charset="-122"/>
                    <a:ea typeface="黑体" panose="02010609060101010101" pitchFamily="49" charset="-122"/>
                  </a:rPr>
                  <a:t>：</a:t>
                </a:r>
                <a:endParaRPr lang="en-US" altLang="zh-CN" sz="2400" dirty="0" smtClean="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mn-ea"/>
                </a:endParaRPr>
              </a:p>
              <a:p>
                <a:pPr marL="0" indent="0">
                  <a:buNone/>
                </a:pPr>
                <a:endParaRPr lang="en-US" altLang="zh-CN" sz="2400" dirty="0">
                  <a:latin typeface="黑体" panose="02010609060101010101" pitchFamily="49" charset="-122"/>
                  <a:ea typeface="黑体" panose="02010609060101010101" pitchFamily="49" charset="-122"/>
                  <a:cs typeface="+mn-ea"/>
                </a:endParaRPr>
              </a:p>
              <a:p>
                <a:r>
                  <a:rPr lang="zh-CN" altLang="zh-CN" sz="2400" dirty="0">
                    <a:latin typeface="黑体" panose="02010609060101010101" pitchFamily="49" charset="-122"/>
                    <a:ea typeface="黑体" panose="02010609060101010101" pitchFamily="49" charset="-122"/>
                  </a:rPr>
                  <a:t>这时，在状态</a:t>
                </a:r>
                <a14:m>
                  <m:oMath xmlns:m="http://schemas.openxmlformats.org/officeDocument/2006/math">
                    <m:sSub>
                      <m:sSubPr>
                        <m:ctrlPr>
                          <a:rPr lang="zh-CN" altLang="zh-CN" sz="2400" i="1">
                            <a:latin typeface="Cambria Math" panose="02040503050406030204"/>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1</m:t>
                        </m:r>
                      </m:sub>
                    </m:sSub>
                  </m:oMath>
                </a14:m>
                <a:r>
                  <a:rPr lang="zh-CN" altLang="zh-CN" sz="2400" dirty="0">
                    <a:latin typeface="黑体" panose="02010609060101010101" pitchFamily="49" charset="-122"/>
                    <a:ea typeface="黑体" panose="02010609060101010101" pitchFamily="49" charset="-122"/>
                  </a:rPr>
                  <a:t>根据</a:t>
                </a:r>
                <a14:m>
                  <m:oMath xmlns:m="http://schemas.openxmlformats.org/officeDocument/2006/math">
                    <m:r>
                      <a:rPr lang="en-US" altLang="zh-CN" sz="2400" i="1">
                        <a:latin typeface="Cambria Math" panose="02040503050406030204" pitchFamily="18" charset="0"/>
                      </a:rPr>
                      <m:t>𝜀</m:t>
                    </m:r>
                    <m:r>
                      <a:rPr lang="en-US" altLang="zh-CN" sz="2400">
                        <a:latin typeface="Cambria Math" panose="02040503050406030204" pitchFamily="18" charset="0"/>
                      </a:rPr>
                      <m:t>–</m:t>
                    </m:r>
                  </m:oMath>
                </a14:m>
                <a:r>
                  <a:rPr lang="zh-CN" altLang="zh-CN" sz="2400" dirty="0">
                    <a:latin typeface="黑体" panose="02010609060101010101" pitchFamily="49" charset="-122"/>
                    <a:ea typeface="黑体" panose="02010609060101010101" pitchFamily="49" charset="-122"/>
                  </a:rPr>
                  <a:t>贪心策略选择动作，假设所选择的动作为</a:t>
                </a:r>
                <a14:m>
                  <m:oMath xmlns:m="http://schemas.openxmlformats.org/officeDocument/2006/math">
                    <m:sSub>
                      <m:sSubPr>
                        <m:ctrlPr>
                          <a:rPr lang="zh-CN" altLang="zh-CN" sz="2400" i="1">
                            <a:latin typeface="Cambria Math" panose="02040503050406030204"/>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1</m:t>
                        </m:r>
                      </m:sub>
                    </m:sSub>
                    <m:r>
                      <a:rPr lang="en-US" altLang="zh-CN" sz="2400">
                        <a:latin typeface="Cambria Math" panose="02040503050406030204" pitchFamily="18" charset="0"/>
                      </a:rPr>
                      <m:t>=</m:t>
                    </m:r>
                    <m:r>
                      <a:rPr lang="en-US" altLang="zh-CN" sz="2400" i="1">
                        <a:latin typeface="Cambria Math" panose="02040503050406030204" pitchFamily="18" charset="0"/>
                      </a:rPr>
                      <m:t>1</m:t>
                    </m:r>
                  </m:oMath>
                </a14:m>
                <a:r>
                  <a:rPr lang="zh-CN" altLang="zh-CN" sz="2400" dirty="0">
                    <a:latin typeface="黑体" panose="02010609060101010101" pitchFamily="49" charset="-122"/>
                    <a:ea typeface="黑体" panose="02010609060101010101" pitchFamily="49" charset="-122"/>
                  </a:rPr>
                  <a:t>，达到状态</a:t>
                </a:r>
                <a14:m>
                  <m:oMath xmlns:m="http://schemas.openxmlformats.org/officeDocument/2006/math">
                    <m:sSub>
                      <m:sSubPr>
                        <m:ctrlPr>
                          <a:rPr lang="zh-CN" altLang="zh-CN" sz="2400" i="1">
                            <a:latin typeface="Cambria Math" panose="02040503050406030204"/>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5</m:t>
                        </m:r>
                      </m:sub>
                    </m:sSub>
                  </m:oMath>
                </a14:m>
                <a:r>
                  <a:rPr lang="zh-CN" altLang="zh-CN" sz="2400" dirty="0">
                    <a:latin typeface="黑体" panose="02010609060101010101" pitchFamily="49" charset="-122"/>
                    <a:ea typeface="黑体" panose="02010609060101010101" pitchFamily="49" charset="-122"/>
                  </a:rPr>
                  <a:t>，在状态</a:t>
                </a:r>
                <a14:m>
                  <m:oMath xmlns:m="http://schemas.openxmlformats.org/officeDocument/2006/math">
                    <m:sSub>
                      <m:sSubPr>
                        <m:ctrlPr>
                          <a:rPr lang="zh-CN" altLang="zh-CN" sz="2400" i="1">
                            <a:latin typeface="Cambria Math" panose="02040503050406030204"/>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5</m:t>
                        </m:r>
                      </m:sub>
                    </m:sSub>
                  </m:oMath>
                </a14:m>
                <a:r>
                  <a:rPr lang="zh-CN" altLang="zh-CN" sz="2400" dirty="0">
                    <a:latin typeface="黑体" panose="02010609060101010101" pitchFamily="49" charset="-122"/>
                    <a:ea typeface="黑体" panose="02010609060101010101" pitchFamily="49" charset="-122"/>
                  </a:rPr>
                  <a:t>根据</a:t>
                </a:r>
                <a14:m>
                  <m:oMath xmlns:m="http://schemas.openxmlformats.org/officeDocument/2006/math">
                    <m:r>
                      <a:rPr lang="en-US" altLang="zh-CN" sz="2400" i="1">
                        <a:latin typeface="Cambria Math" panose="02040503050406030204" pitchFamily="18" charset="0"/>
                      </a:rPr>
                      <m:t>𝜀</m:t>
                    </m:r>
                    <m:r>
                      <a:rPr lang="en-US" altLang="zh-CN" sz="2400">
                        <a:latin typeface="Cambria Math" panose="02040503050406030204" pitchFamily="18" charset="0"/>
                      </a:rPr>
                      <m:t>–</m:t>
                    </m:r>
                  </m:oMath>
                </a14:m>
                <a:r>
                  <a:rPr lang="zh-CN" altLang="zh-CN" sz="2400" dirty="0">
                    <a:latin typeface="黑体" panose="02010609060101010101" pitchFamily="49" charset="-122"/>
                    <a:ea typeface="黑体" panose="02010609060101010101" pitchFamily="49" charset="-122"/>
                  </a:rPr>
                  <a:t>贪心策略选择动作，假设所选择的动作为</a:t>
                </a:r>
                <a14:m>
                  <m:oMath xmlns:m="http://schemas.openxmlformats.org/officeDocument/2006/math">
                    <m:sSub>
                      <m:sSubPr>
                        <m:ctrlPr>
                          <a:rPr lang="zh-CN" altLang="zh-CN" sz="2400" i="1">
                            <a:latin typeface="Cambria Math" panose="02040503050406030204"/>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5</m:t>
                        </m:r>
                      </m:sub>
                    </m:sSub>
                    <m:r>
                      <a:rPr lang="en-US" altLang="zh-CN" sz="2400">
                        <a:latin typeface="Cambria Math" panose="02040503050406030204" pitchFamily="18" charset="0"/>
                      </a:rPr>
                      <m:t>=</m:t>
                    </m:r>
                    <m:r>
                      <a:rPr lang="en-US" altLang="zh-CN" sz="2400" i="1">
                        <a:latin typeface="Cambria Math" panose="02040503050406030204" pitchFamily="18" charset="0"/>
                      </a:rPr>
                      <m:t>1</m:t>
                    </m:r>
                  </m:oMath>
                </a14:m>
                <a:r>
                  <a:rPr lang="zh-CN" altLang="zh-CN" sz="2400" dirty="0">
                    <a:latin typeface="黑体" panose="02010609060101010101" pitchFamily="49" charset="-122"/>
                    <a:ea typeface="黑体" panose="02010609060101010101" pitchFamily="49" charset="-122"/>
                  </a:rPr>
                  <a:t>，达到状态</a:t>
                </a:r>
                <a14:m>
                  <m:oMath xmlns:m="http://schemas.openxmlformats.org/officeDocument/2006/math">
                    <m:sSub>
                      <m:sSubPr>
                        <m:ctrlPr>
                          <a:rPr lang="zh-CN" altLang="zh-CN" sz="2400" i="1">
                            <a:latin typeface="Cambria Math" panose="02040503050406030204"/>
                          </a:rPr>
                        </m:ctrlPr>
                      </m:sSubPr>
                      <m:e>
                        <m:r>
                          <a:rPr lang="en-US" altLang="zh-CN" sz="2400" i="1">
                            <a:latin typeface="Cambria Math" panose="02040503050406030204" pitchFamily="18" charset="0"/>
                          </a:rPr>
                          <m:t>𝑠</m:t>
                        </m:r>
                      </m:e>
                      <m:sub>
                        <m:r>
                          <a:rPr lang="en-US" altLang="zh-CN" sz="2400" i="1">
                            <a:latin typeface="Cambria Math" panose="02040503050406030204" pitchFamily="18" charset="0"/>
                          </a:rPr>
                          <m:t>9</m:t>
                        </m:r>
                      </m:sub>
                    </m:sSub>
                  </m:oMath>
                </a14:m>
                <a:r>
                  <a:rPr lang="zh-CN" altLang="zh-CN" sz="2400" dirty="0">
                    <a:latin typeface="黑体" panose="02010609060101010101" pitchFamily="49" charset="-122"/>
                    <a:ea typeface="黑体" panose="02010609060101010101" pitchFamily="49" charset="-122"/>
                  </a:rPr>
                  <a:t>，此时根据</a:t>
                </a:r>
                <a14:m>
                  <m:oMath xmlns:m="http://schemas.openxmlformats.org/officeDocument/2006/math">
                    <m:r>
                      <a:rPr lang="en-US" altLang="zh-CN" sz="2400" i="1">
                        <a:solidFill>
                          <a:srgbClr val="0000FF"/>
                        </a:solidFill>
                        <a:latin typeface="Cambria Math" panose="02040503050406030204" pitchFamily="18" charset="0"/>
                      </a:rPr>
                      <m:t>𝑆𝑎𝑟𝑠𝑎</m:t>
                    </m:r>
                  </m:oMath>
                </a14:m>
                <a:r>
                  <a:rPr lang="zh-CN" altLang="zh-CN" sz="2400" dirty="0">
                    <a:solidFill>
                      <a:srgbClr val="0000FF"/>
                    </a:solidFill>
                    <a:latin typeface="黑体" panose="02010609060101010101" pitchFamily="49" charset="-122"/>
                    <a:ea typeface="黑体" panose="02010609060101010101" pitchFamily="49" charset="-122"/>
                  </a:rPr>
                  <a:t>算法</a:t>
                </a:r>
                <a:r>
                  <a:rPr lang="zh-CN" altLang="zh-CN" sz="2400" dirty="0">
                    <a:latin typeface="黑体" panose="02010609060101010101" pitchFamily="49" charset="-122"/>
                    <a:ea typeface="黑体" panose="02010609060101010101" pitchFamily="49" charset="-122"/>
                  </a:rPr>
                  <a:t>更新公式</a:t>
                </a:r>
                <a:r>
                  <a:rPr lang="zh-CN" altLang="zh-CN" sz="2400" dirty="0" smtClean="0">
                    <a:latin typeface="黑体" panose="02010609060101010101" pitchFamily="49" charset="-122"/>
                    <a:ea typeface="黑体" panose="02010609060101010101" pitchFamily="49" charset="-122"/>
                  </a:rPr>
                  <a:t>有</a:t>
                </a:r>
                <a:r>
                  <a:rPr lang="zh-CN" altLang="en-US" sz="2400" dirty="0" smtClean="0">
                    <a:latin typeface="黑体" panose="02010609060101010101" pitchFamily="49" charset="-122"/>
                    <a:ea typeface="黑体" panose="02010609060101010101" pitchFamily="49" charset="-122"/>
                  </a:rPr>
                  <a:t>：</a:t>
                </a:r>
                <a:r>
                  <a:rPr lang="zh-CN" altLang="zh-CN" sz="2400" dirty="0">
                    <a:ea typeface="黑体" panose="02010609060101010101" pitchFamily="49" charset="-122"/>
                  </a:rPr>
                  <a:t> </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01</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m:t>
                        </m:r>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5</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e>
                        </m:d>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01</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oMath>
                </a14:m>
                <a:endParaRPr lang="en-US" altLang="zh-CN" sz="2400" dirty="0" smtClean="0">
                  <a:latin typeface="+mn-ea"/>
                  <a:cs typeface="+mn-ea"/>
                </a:endParaRPr>
              </a:p>
              <a:p>
                <a:r>
                  <a:rPr lang="zh-CN" altLang="zh-CN" sz="2400" dirty="0">
                    <a:latin typeface="黑体" panose="02010609060101010101" pitchFamily="49" charset="-122"/>
                    <a:ea typeface="黑体" panose="02010609060101010101" pitchFamily="49" charset="-122"/>
                  </a:rPr>
                  <a:t>更新后的</a:t>
                </a:r>
                <a14:m>
                  <m:oMath xmlns:m="http://schemas.openxmlformats.org/officeDocument/2006/math">
                    <m:r>
                      <a:rPr lang="en-US" altLang="zh-CN" sz="2400" i="1">
                        <a:latin typeface="Cambria Math" panose="02040503050406030204" pitchFamily="18" charset="0"/>
                        <a:ea typeface="黑体" panose="02010609060101010101" pitchFamily="49" charset="-122"/>
                      </a:rPr>
                      <m:t>𝑄</m:t>
                    </m:r>
                  </m:oMath>
                </a14:m>
                <a:r>
                  <a:rPr lang="zh-CN" altLang="zh-CN" sz="2400" dirty="0">
                    <a:latin typeface="黑体" panose="02010609060101010101" pitchFamily="49" charset="-122"/>
                    <a:ea typeface="黑体" panose="02010609060101010101" pitchFamily="49" charset="-122"/>
                  </a:rPr>
                  <a:t>表如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表所示</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3511" b="4"/>
                </a:stretch>
              </a:blipFill>
            </p:spPr>
            <p:txBody>
              <a:bodyPr/>
              <a:lstStyle/>
              <a:p>
                <a:r>
                  <a:rPr lang="zh-CN" altLang="en-US">
                    <a:noFill/>
                  </a:rPr>
                  <a:t> </a:t>
                </a:r>
              </a:p>
            </p:txBody>
          </p:sp>
        </mc:Fallback>
      </mc:AlternateContent>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7614" y="1916197"/>
            <a:ext cx="4949355" cy="941240"/>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2381" y="5201252"/>
            <a:ext cx="4386014" cy="1625097"/>
          </a:xfrm>
          <a:prstGeom prst="rect">
            <a:avLst/>
          </a:prstGeom>
        </p:spPr>
      </p:pic>
      <p:pic>
        <p:nvPicPr>
          <p:cNvPr id="3" name="图片 2"/>
          <p:cNvPicPr>
            <a:picLocks noChangeAspect="1"/>
          </p:cNvPicPr>
          <p:nvPr/>
        </p:nvPicPr>
        <p:blipFill>
          <a:blip r:embed="rId4"/>
          <a:stretch>
            <a:fillRect/>
          </a:stretch>
        </p:blipFill>
        <p:spPr>
          <a:xfrm>
            <a:off x="6459220" y="1568450"/>
            <a:ext cx="2627630" cy="1287780"/>
          </a:xfrm>
          <a:prstGeom prst="rect">
            <a:avLst/>
          </a:prstGeom>
        </p:spPr>
      </p:pic>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smtClean="0">
                    <a:latin typeface="黑体" panose="02010609060101010101" pitchFamily="49" charset="-122"/>
                    <a:ea typeface="黑体" panose="02010609060101010101" pitchFamily="49" charset="-122"/>
                  </a:rPr>
                  <a:t>同理，在状态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9</m:t>
                        </m:r>
                      </m:sub>
                    </m:sSub>
                  </m:oMath>
                </a14:m>
                <a:r>
                  <a:rPr lang="zh-CN" altLang="zh-CN" sz="2400" dirty="0">
                    <a:latin typeface="黑体" panose="02010609060101010101" pitchFamily="49" charset="-122"/>
                    <a:ea typeface="黑体" panose="02010609060101010101" pitchFamily="49" charset="-122"/>
                  </a:rPr>
                  <a:t>执行上述过程，直到碰到终止状态，即陷阱位置或目标位置，</a:t>
                </a:r>
                <a:r>
                  <a:rPr lang="zh-CN" altLang="zh-CN" sz="2400" dirty="0" smtClean="0">
                    <a:latin typeface="黑体" panose="02010609060101010101" pitchFamily="49" charset="-122"/>
                    <a:ea typeface="黑体" panose="02010609060101010101" pitchFamily="49" charset="-122"/>
                  </a:rPr>
                  <a:t>有</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0</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0</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01</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0</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0</m:t>
                                </m:r>
                              </m:sub>
                            </m:sSub>
                          </m:e>
                        </m:d>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01</m:t>
                    </m:r>
                    <m:d>
                      <m:dPr>
                        <m:ctrlPr>
                          <a:rPr lang="zh-CN" altLang="zh-CN" sz="2400" i="1">
                            <a:latin typeface="Cambria Math" panose="02040503050406030204"/>
                            <a:ea typeface="黑体" panose="02010609060101010101" pitchFamily="49" charset="-122"/>
                          </a:rPr>
                        </m:ctrlPr>
                      </m:dPr>
                      <m:e>
                        <m:r>
                          <a:rPr lang="zh-CN" altLang="en-US"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e>
                    </m:d>
                    <m:r>
                      <a:rPr lang="en-US" altLang="zh-CN" sz="2400">
                        <a:latin typeface="Cambria Math" panose="02040503050406030204" pitchFamily="18" charset="0"/>
                        <a:ea typeface="黑体" panose="02010609060101010101" pitchFamily="49" charset="-122"/>
                      </a:rPr>
                      <m:t>=</m:t>
                    </m:r>
                    <m:r>
                      <a:rPr lang="zh-CN" altLang="en-US"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01</m:t>
                    </m:r>
                  </m:oMath>
                </a14:m>
                <a:endParaRPr lang="en-US"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更新后的</a:t>
                </a:r>
                <a14:m>
                  <m:oMath xmlns:m="http://schemas.openxmlformats.org/officeDocument/2006/math">
                    <m:r>
                      <a:rPr lang="en-US" altLang="zh-CN" sz="2400" i="1">
                        <a:latin typeface="Cambria Math" panose="02040503050406030204" pitchFamily="18" charset="0"/>
                        <a:ea typeface="黑体" panose="02010609060101010101" pitchFamily="49" charset="-122"/>
                      </a:rPr>
                      <m:t>𝑄</m:t>
                    </m:r>
                  </m:oMath>
                </a14:m>
                <a:r>
                  <a:rPr lang="zh-CN" altLang="zh-CN" sz="2400" dirty="0">
                    <a:latin typeface="黑体" panose="02010609060101010101" pitchFamily="49" charset="-122"/>
                    <a:ea typeface="黑体" panose="02010609060101010101" pitchFamily="49" charset="-122"/>
                  </a:rPr>
                  <a:t>表如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表所</a:t>
                </a:r>
                <a:r>
                  <a:rPr lang="zh-CN" altLang="zh-CN" sz="2400" dirty="0" smtClean="0">
                    <a:latin typeface="黑体" panose="02010609060101010101" pitchFamily="49" charset="-122"/>
                    <a:ea typeface="黑体" panose="02010609060101010101" pitchFamily="49" charset="-122"/>
                  </a:rPr>
                  <a:t>示</a:t>
                </a:r>
                <a:r>
                  <a:rPr lang="zh-CN" altLang="en-US" sz="2400" dirty="0" smtClean="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此时一个情节结束，第一轮迭代结束</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8" name="图片 7"/>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2157412" y="3428876"/>
            <a:ext cx="4829175" cy="3067050"/>
          </a:xfrm>
          <a:prstGeom prst="rect">
            <a:avLst/>
          </a:prstGeom>
        </p:spPr>
      </p:pic>
      <p:pic>
        <p:nvPicPr>
          <p:cNvPr id="3" name="图片 2"/>
          <p:cNvPicPr>
            <a:picLocks noChangeAspect="1"/>
          </p:cNvPicPr>
          <p:nvPr>
            <p:custDataLst>
              <p:tags r:id="rId4"/>
            </p:custDataLst>
          </p:nvPr>
        </p:nvPicPr>
        <p:blipFill>
          <a:blip r:embed="rId5"/>
          <a:stretch>
            <a:fillRect/>
          </a:stretch>
        </p:blipFill>
        <p:spPr>
          <a:xfrm>
            <a:off x="6743700" y="1556385"/>
            <a:ext cx="2400300" cy="1176655"/>
          </a:xfrm>
          <a:prstGeom prst="rect">
            <a:avLst/>
          </a:prstGeom>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a:latin typeface="黑体" panose="02010609060101010101" pitchFamily="49" charset="-122"/>
                    <a:ea typeface="黑体" panose="02010609060101010101" pitchFamily="49" charset="-122"/>
                  </a:rPr>
                  <a:t>经过</a:t>
                </a:r>
                <a:r>
                  <a:rPr lang="en-US" altLang="zh-CN" sz="2400" dirty="0">
                    <a:latin typeface="黑体" panose="02010609060101010101" pitchFamily="49" charset="-122"/>
                    <a:ea typeface="黑体" panose="02010609060101010101" pitchFamily="49" charset="-122"/>
                  </a:rPr>
                  <a:t>520</a:t>
                </a:r>
                <a:r>
                  <a:rPr lang="zh-CN" altLang="zh-CN" sz="2400" dirty="0">
                    <a:latin typeface="黑体" panose="02010609060101010101" pitchFamily="49" charset="-122"/>
                    <a:ea typeface="黑体" panose="02010609060101010101" pitchFamily="49" charset="-122"/>
                  </a:rPr>
                  <a:t>次迭代后所得</a:t>
                </a:r>
                <a14:m>
                  <m:oMath xmlns:m="http://schemas.openxmlformats.org/officeDocument/2006/math">
                    <m:r>
                      <a:rPr lang="en-US" altLang="zh-CN" sz="2400" i="1">
                        <a:latin typeface="Cambria Math" panose="02040503050406030204" pitchFamily="18" charset="0"/>
                      </a:rPr>
                      <m:t>𝑄</m:t>
                    </m:r>
                  </m:oMath>
                </a14:m>
                <a:r>
                  <a:rPr lang="zh-CN" altLang="zh-CN" sz="2400" dirty="0">
                    <a:latin typeface="黑体" panose="02010609060101010101" pitchFamily="49" charset="-122"/>
                    <a:ea typeface="黑体" panose="02010609060101010101" pitchFamily="49" charset="-122"/>
                  </a:rPr>
                  <a:t>表如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表所</a:t>
                </a:r>
                <a:r>
                  <a:rPr lang="zh-CN" altLang="zh-CN" sz="2400" dirty="0" smtClean="0">
                    <a:latin typeface="黑体" panose="02010609060101010101" pitchFamily="49" charset="-122"/>
                    <a:ea typeface="黑体" panose="02010609060101010101" pitchFamily="49" charset="-122"/>
                  </a:rPr>
                  <a:t>示</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3240" y="1787525"/>
            <a:ext cx="5471795" cy="4801235"/>
          </a:xfrm>
          <a:prstGeom prst="rect">
            <a:avLst/>
          </a:prstGeom>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4536504"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smtClean="0">
                    <a:latin typeface="黑体" panose="02010609060101010101" pitchFamily="49" charset="-122"/>
                    <a:ea typeface="黑体" panose="02010609060101010101" pitchFamily="49" charset="-122"/>
                  </a:rPr>
                  <a:t>这样第</a:t>
                </a:r>
                <a:r>
                  <a:rPr lang="en-US" altLang="zh-CN" sz="2400" dirty="0">
                    <a:latin typeface="黑体" panose="02010609060101010101" pitchFamily="49" charset="-122"/>
                    <a:ea typeface="黑体" panose="02010609060101010101" pitchFamily="49" charset="-122"/>
                  </a:rPr>
                  <a:t>521</a:t>
                </a:r>
                <a:r>
                  <a:rPr lang="zh-CN" altLang="zh-CN" sz="2400" dirty="0">
                    <a:latin typeface="黑体" panose="02010609060101010101" pitchFamily="49" charset="-122"/>
                    <a:ea typeface="黑体" panose="02010609060101010101" pitchFamily="49" charset="-122"/>
                  </a:rPr>
                  <a:t>次迭代会在状态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oMath>
                </a14:m>
                <a:r>
                  <a:rPr lang="zh-CN" altLang="zh-CN" sz="2400" dirty="0">
                    <a:latin typeface="黑体" panose="02010609060101010101" pitchFamily="49" charset="-122"/>
                    <a:ea typeface="黑体" panose="02010609060101010101" pitchFamily="49" charset="-122"/>
                  </a:rPr>
                  <a:t>时根据</a:t>
                </a:r>
                <a14:m>
                  <m:oMath xmlns:m="http://schemas.openxmlformats.org/officeDocument/2006/math">
                    <m:r>
                      <a:rPr lang="en-US" altLang="zh-CN" sz="2400" i="1">
                        <a:latin typeface="Cambria Math" panose="02040503050406030204" pitchFamily="18" charset="0"/>
                        <a:ea typeface="黑体" panose="02010609060101010101" pitchFamily="49" charset="-122"/>
                      </a:rPr>
                      <m:t>𝜀</m:t>
                    </m:r>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贪心策略选择动作。若所选择动作为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oMath>
                </a14:m>
                <a:r>
                  <a:rPr lang="zh-CN" altLang="zh-CN" sz="2400" dirty="0">
                    <a:latin typeface="黑体" panose="02010609060101010101" pitchFamily="49" charset="-122"/>
                    <a:ea typeface="黑体" panose="02010609060101010101" pitchFamily="49" charset="-122"/>
                  </a:rPr>
                  <a:t>，达到状态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oMath>
                </a14:m>
                <a:r>
                  <a:rPr lang="zh-CN" altLang="zh-CN" sz="2400" dirty="0">
                    <a:latin typeface="黑体" panose="02010609060101010101" pitchFamily="49" charset="-122"/>
                    <a:ea typeface="黑体" panose="02010609060101010101" pitchFamily="49" charset="-122"/>
                  </a:rPr>
                  <a:t>，则在状态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oMath>
                </a14:m>
                <a:r>
                  <a:rPr lang="zh-CN" altLang="zh-CN" sz="2400" dirty="0">
                    <a:latin typeface="黑体" panose="02010609060101010101" pitchFamily="49" charset="-122"/>
                    <a:ea typeface="黑体" panose="02010609060101010101" pitchFamily="49" charset="-122"/>
                  </a:rPr>
                  <a:t>根据</a:t>
                </a:r>
                <a14:m>
                  <m:oMath xmlns:m="http://schemas.openxmlformats.org/officeDocument/2006/math">
                    <m:r>
                      <a:rPr lang="en-US" altLang="zh-CN" sz="2400" i="1">
                        <a:latin typeface="Cambria Math" panose="02040503050406030204" pitchFamily="18" charset="0"/>
                        <a:ea typeface="黑体" panose="02010609060101010101" pitchFamily="49" charset="-122"/>
                      </a:rPr>
                      <m:t>𝜀</m:t>
                    </m:r>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贪心策略选择动作，若所选择的动作为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5</m:t>
                        </m:r>
                      </m:sub>
                    </m:sSub>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oMath>
                </a14:m>
                <a:r>
                  <a:rPr lang="zh-CN" altLang="zh-CN" sz="2400" dirty="0">
                    <a:latin typeface="黑体" panose="02010609060101010101" pitchFamily="49" charset="-122"/>
                    <a:ea typeface="黑体" panose="02010609060101010101" pitchFamily="49" charset="-122"/>
                  </a:rPr>
                  <a:t>，则达到状态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9</m:t>
                        </m:r>
                      </m:sub>
                    </m:sSub>
                  </m:oMath>
                </a14:m>
                <a:r>
                  <a:rPr lang="zh-CN" altLang="zh-CN" sz="2400" dirty="0">
                    <a:latin typeface="黑体" panose="02010609060101010101" pitchFamily="49" charset="-122"/>
                    <a:ea typeface="黑体" panose="02010609060101010101" pitchFamily="49" charset="-122"/>
                  </a:rPr>
                  <a:t>，此时根据</a:t>
                </a:r>
                <a14:m>
                  <m:oMath xmlns:m="http://schemas.openxmlformats.org/officeDocument/2006/math">
                    <m:r>
                      <a:rPr lang="en-US" altLang="zh-CN" sz="2400" i="1">
                        <a:latin typeface="Cambria Math" panose="02040503050406030204" pitchFamily="18" charset="0"/>
                        <a:ea typeface="黑体" panose="02010609060101010101" pitchFamily="49" charset="-122"/>
                      </a:rPr>
                      <m:t>𝑆𝑎𝑟𝑠𝑎</m:t>
                    </m:r>
                  </m:oMath>
                </a14:m>
                <a:r>
                  <a:rPr lang="zh-CN" altLang="zh-CN" sz="2400" dirty="0">
                    <a:latin typeface="黑体" panose="02010609060101010101" pitchFamily="49" charset="-122"/>
                    <a:ea typeface="黑体" panose="02010609060101010101" pitchFamily="49" charset="-122"/>
                  </a:rPr>
                  <a:t>算法更新公式有</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01</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m:t>
                        </m:r>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5</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e>
                        </m:d>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154963696</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01</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278415073</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154963696</m:t>
                        </m:r>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155919795</m:t>
                    </m:r>
                  </m:oMath>
                </a14:m>
                <a:br>
                  <a:rPr lang="zh-CN" altLang="en-US" sz="2400" dirty="0">
                    <a:latin typeface="黑体" panose="02010609060101010101" pitchFamily="49" charset="-122"/>
                    <a:ea typeface="黑体" panose="02010609060101010101" pitchFamily="49" charset="-122"/>
                  </a:rPr>
                </a:b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4536504" cy="5256584"/>
              </a:xfrm>
              <a:prstGeom prst="rect">
                <a:avLst/>
              </a:prstGeom>
              <a:blipFill rotWithShape="1">
                <a:blip r:embed="rId1"/>
                <a:stretch>
                  <a:fillRect l="-12" t="-3" r="-2170" b="-8947"/>
                </a:stretch>
              </a:blipFill>
            </p:spPr>
            <p:txBody>
              <a:bodyPr/>
              <a:lstStyle/>
              <a:p>
                <a:r>
                  <a:rPr lang="zh-CN" altLang="en-US">
                    <a:noFill/>
                  </a:rPr>
                  <a:t> </a:t>
                </a:r>
              </a:p>
            </p:txBody>
          </p:sp>
        </mc:Fallback>
      </mc:AlternateContent>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753" y="1948060"/>
            <a:ext cx="4114247" cy="3609951"/>
          </a:xfrm>
          <a:prstGeom prst="rect">
            <a:avLst/>
          </a:prstGeom>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439248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a:latin typeface="黑体" panose="02010609060101010101" pitchFamily="49" charset="-122"/>
                    <a:ea typeface="黑体" panose="02010609060101010101" pitchFamily="49" charset="-122"/>
                  </a:rPr>
                  <a:t>同理可得，在状态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9</m:t>
                        </m:r>
                      </m:sub>
                    </m:sSub>
                  </m:oMath>
                </a14:m>
                <a:r>
                  <a:rPr lang="zh-CN" altLang="zh-CN" sz="2400" dirty="0">
                    <a:latin typeface="黑体" panose="02010609060101010101" pitchFamily="49" charset="-122"/>
                    <a:ea typeface="黑体" panose="02010609060101010101" pitchFamily="49" charset="-122"/>
                  </a:rPr>
                  <a:t>有： </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5</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279512446</m:t>
                    </m:r>
                  </m:oMath>
                </a14:m>
                <a:endParaRPr lang="en-US" altLang="zh-CN" sz="2400" dirty="0" smtClean="0">
                  <a:latin typeface="+mn-ea"/>
                  <a:cs typeface="+mn-ea"/>
                </a:endParaRPr>
              </a:p>
              <a:p>
                <a:r>
                  <a:rPr lang="zh-CN" altLang="zh-CN" sz="2400" dirty="0">
                    <a:latin typeface="黑体" panose="02010609060101010101" pitchFamily="49" charset="-122"/>
                    <a:ea typeface="黑体" panose="02010609060101010101" pitchFamily="49" charset="-122"/>
                  </a:rPr>
                  <a:t>在状态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12</m:t>
                        </m:r>
                      </m:sub>
                    </m:sSub>
                  </m:oMath>
                </a14:m>
                <a:r>
                  <a:rPr lang="zh-CN" altLang="zh-CN" sz="2400" dirty="0">
                    <a:latin typeface="黑体" panose="02010609060101010101" pitchFamily="49" charset="-122"/>
                    <a:ea typeface="黑体" panose="02010609060101010101" pitchFamily="49" charset="-122"/>
                  </a:rPr>
                  <a:t>有：</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9</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9</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432333795</m:t>
                    </m:r>
                  </m:oMath>
                </a14:m>
                <a:endParaRPr lang="en-US" altLang="zh-CN" sz="2400" dirty="0" smtClean="0">
                  <a:latin typeface="+mn-ea"/>
                  <a:cs typeface="+mn-ea"/>
                </a:endParaRPr>
              </a:p>
              <a:p>
                <a:r>
                  <a:rPr lang="zh-CN" altLang="zh-CN" sz="2400" dirty="0">
                    <a:latin typeface="黑体" panose="02010609060101010101" pitchFamily="49" charset="-122"/>
                    <a:ea typeface="黑体" panose="02010609060101010101" pitchFamily="49" charset="-122"/>
                  </a:rPr>
                  <a:t>在状态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13</m:t>
                        </m:r>
                      </m:sub>
                    </m:sSub>
                  </m:oMath>
                </a14:m>
                <a:r>
                  <a:rPr lang="zh-CN" altLang="zh-CN" sz="2400" dirty="0">
                    <a:latin typeface="黑体" panose="02010609060101010101" pitchFamily="49" charset="-122"/>
                    <a:ea typeface="黑体" panose="02010609060101010101" pitchFamily="49" charset="-122"/>
                  </a:rPr>
                  <a:t>有：</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12</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12</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597525434</m:t>
                    </m:r>
                  </m:oMath>
                </a14:m>
                <a:endParaRPr lang="en-US" altLang="zh-CN" sz="2400" dirty="0" smtClean="0">
                  <a:latin typeface="+mn-ea"/>
                  <a:cs typeface="+mn-ea"/>
                </a:endParaRPr>
              </a:p>
              <a:p>
                <a:r>
                  <a:rPr lang="zh-CN" altLang="zh-CN" sz="2400" dirty="0">
                    <a:latin typeface="黑体" panose="02010609060101010101" pitchFamily="49" charset="-122"/>
                    <a:ea typeface="黑体" panose="02010609060101010101" pitchFamily="49" charset="-122"/>
                  </a:rPr>
                  <a:t>在状态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14</m:t>
                        </m:r>
                      </m:sub>
                    </m:sSub>
                  </m:oMath>
                </a14:m>
                <a:r>
                  <a:rPr lang="zh-CN" altLang="zh-CN" sz="2400" dirty="0">
                    <a:latin typeface="黑体" panose="02010609060101010101" pitchFamily="49" charset="-122"/>
                    <a:ea typeface="黑体" panose="02010609060101010101" pitchFamily="49" charset="-122"/>
                  </a:rPr>
                  <a:t>有：</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13</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805538543</m:t>
                    </m:r>
                  </m:oMath>
                </a14:m>
                <a:r>
                  <a:rPr lang="zh-CN" altLang="zh-CN" sz="2400" dirty="0">
                    <a:latin typeface="黑体" panose="02010609060101010101" pitchFamily="49" charset="-122"/>
                    <a:ea typeface="黑体" panose="02010609060101010101" pitchFamily="49" charset="-122"/>
                  </a:rPr>
                  <a:t>、</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14</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14</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991360421</m:t>
                    </m:r>
                  </m:oMath>
                </a14:m>
                <a:endParaRPr lang="en-US"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此时达到目标位置，情节结束，所得</a:t>
                </a:r>
                <a14:m>
                  <m:oMath xmlns:m="http://schemas.openxmlformats.org/officeDocument/2006/math">
                    <m:r>
                      <a:rPr lang="en-US" altLang="zh-CN" sz="2400" i="1">
                        <a:latin typeface="Cambria Math" panose="02040503050406030204" pitchFamily="18" charset="0"/>
                        <a:ea typeface="黑体" panose="02010609060101010101" pitchFamily="49" charset="-122"/>
                      </a:rPr>
                      <m:t>𝑄</m:t>
                    </m:r>
                  </m:oMath>
                </a14:m>
                <a:r>
                  <a:rPr lang="zh-CN" altLang="zh-CN" sz="2400" dirty="0">
                    <a:latin typeface="黑体" panose="02010609060101010101" pitchFamily="49" charset="-122"/>
                    <a:ea typeface="黑体" panose="02010609060101010101" pitchFamily="49" charset="-122"/>
                  </a:rPr>
                  <a:t>表</a:t>
                </a:r>
                <a:r>
                  <a:rPr lang="zh-CN" altLang="zh-CN" sz="2400" dirty="0" smtClean="0">
                    <a:latin typeface="黑体" panose="02010609060101010101" pitchFamily="49" charset="-122"/>
                    <a:ea typeface="黑体" panose="02010609060101010101" pitchFamily="49" charset="-122"/>
                  </a:rPr>
                  <a:t>如</a:t>
                </a:r>
                <a:r>
                  <a:rPr lang="zh-CN" altLang="en-US" sz="2400" dirty="0" smtClean="0">
                    <a:latin typeface="黑体" panose="02010609060101010101" pitchFamily="49" charset="-122"/>
                    <a:ea typeface="黑体" panose="02010609060101010101" pitchFamily="49" charset="-122"/>
                  </a:rPr>
                  <a:t>右</a:t>
                </a:r>
                <a:r>
                  <a:rPr lang="zh-CN" altLang="zh-CN" sz="2400" dirty="0" smtClean="0">
                    <a:latin typeface="黑体" panose="02010609060101010101" pitchFamily="49" charset="-122"/>
                    <a:ea typeface="黑体" panose="02010609060101010101" pitchFamily="49" charset="-122"/>
                  </a:rPr>
                  <a:t>表</a:t>
                </a:r>
                <a:r>
                  <a:rPr lang="zh-CN" altLang="zh-CN" sz="2400" dirty="0">
                    <a:latin typeface="黑体" panose="02010609060101010101" pitchFamily="49" charset="-122"/>
                    <a:ea typeface="黑体" panose="02010609060101010101" pitchFamily="49" charset="-122"/>
                  </a:rPr>
                  <a:t>所示</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4392488" cy="5256584"/>
              </a:xfrm>
              <a:prstGeom prst="rect">
                <a:avLst/>
              </a:prstGeom>
              <a:blipFill rotWithShape="1">
                <a:blip r:embed="rId1"/>
                <a:stretch>
                  <a:fillRect l="-13" t="-3" r="3" b="4"/>
                </a:stretch>
              </a:blipFill>
            </p:spPr>
            <p:txBody>
              <a:bodyPr/>
              <a:lstStyle/>
              <a:p>
                <a:r>
                  <a:rPr lang="zh-CN" altLang="en-US">
                    <a:noFill/>
                  </a:rPr>
                  <a:t> </a:t>
                </a:r>
              </a:p>
            </p:txBody>
          </p:sp>
        </mc:Fallback>
      </mc:AlternateContent>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3524" y="1700808"/>
            <a:ext cx="4290476" cy="3744416"/>
          </a:xfrm>
          <a:prstGeom prst="rect">
            <a:avLst/>
          </a:prstGeom>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a:latin typeface="黑体" panose="02010609060101010101" pitchFamily="49" charset="-122"/>
                    <a:ea typeface="黑体" panose="02010609060101010101" pitchFamily="49" charset="-122"/>
                  </a:rPr>
                  <a:t>经过</a:t>
                </a:r>
                <a:r>
                  <a:rPr lang="en-US" altLang="zh-CN" sz="2400" dirty="0">
                    <a:latin typeface="黑体" panose="02010609060101010101" pitchFamily="49" charset="-122"/>
                    <a:ea typeface="黑体" panose="02010609060101010101" pitchFamily="49" charset="-122"/>
                  </a:rPr>
                  <a:t>7704</a:t>
                </a:r>
                <a:r>
                  <a:rPr lang="zh-CN" altLang="zh-CN" sz="2400" dirty="0">
                    <a:latin typeface="黑体" panose="02010609060101010101" pitchFamily="49" charset="-122"/>
                    <a:ea typeface="黑体" panose="02010609060101010101" pitchFamily="49" charset="-122"/>
                  </a:rPr>
                  <a:t>次迭代得到如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表所示近似收敛的所求</a:t>
                </a:r>
                <a14:m>
                  <m:oMath xmlns:m="http://schemas.openxmlformats.org/officeDocument/2006/math">
                    <m:r>
                      <a:rPr lang="en-US" altLang="zh-CN" sz="2400" i="1">
                        <a:latin typeface="Cambria Math" panose="02040503050406030204" pitchFamily="18" charset="0"/>
                      </a:rPr>
                      <m:t>𝑄</m:t>
                    </m:r>
                  </m:oMath>
                </a14:m>
                <a:r>
                  <a:rPr lang="zh-CN" altLang="en-US" sz="2400" dirty="0" smtClean="0">
                    <a:latin typeface="黑体" panose="02010609060101010101" pitchFamily="49" charset="-122"/>
                    <a:ea typeface="黑体" panose="02010609060101010101" pitchFamily="49" charset="-122"/>
                    <a:cs typeface="+mn-ea"/>
                  </a:rPr>
                  <a:t>表</a:t>
                </a:r>
                <a:endParaRPr lang="en-US" altLang="zh-CN" sz="2400" dirty="0" smtClean="0">
                  <a:latin typeface="黑体" panose="02010609060101010101" pitchFamily="49" charset="-122"/>
                  <a:ea typeface="黑体" panose="02010609060101010101" pitchFamily="49" charset="-122"/>
                  <a:cs typeface="+mn-ea"/>
                </a:endParaRPr>
              </a:p>
              <a:p>
                <a:r>
                  <a:rPr lang="zh-CN" altLang="zh-CN" sz="2400" dirty="0">
                    <a:latin typeface="黑体" panose="02010609060101010101" pitchFamily="49" charset="-122"/>
                    <a:ea typeface="黑体" panose="02010609060101010101" pitchFamily="49" charset="-122"/>
                  </a:rPr>
                  <a:t>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图所示，可用箭头符号形式化表示状态所对应的</a:t>
                </a:r>
                <a:r>
                  <a:rPr lang="zh-CN" altLang="zh-CN" sz="2400" dirty="0" smtClean="0">
                    <a:latin typeface="黑体" panose="02010609060101010101" pitchFamily="49" charset="-122"/>
                    <a:ea typeface="黑体" panose="02010609060101010101" pitchFamily="49" charset="-122"/>
                  </a:rPr>
                  <a:t>最优策略</a:t>
                </a:r>
                <a:endParaRPr lang="en-US" altLang="zh-CN" sz="2400" dirty="0" smtClean="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由于采用的</a:t>
                </a:r>
                <a14:m>
                  <m:oMath xmlns:m="http://schemas.openxmlformats.org/officeDocument/2006/math">
                    <m:r>
                      <a:rPr lang="en-US" altLang="zh-CN" sz="2400" i="1">
                        <a:latin typeface="Cambria Math" panose="02040503050406030204" pitchFamily="18" charset="0"/>
                      </a:rPr>
                      <m:t>𝜀</m:t>
                    </m:r>
                    <m:r>
                      <a:rPr lang="en-US" altLang="zh-CN" sz="2400">
                        <a:latin typeface="Cambria Math" panose="02040503050406030204" pitchFamily="18" charset="0"/>
                      </a:rPr>
                      <m:t>–</m:t>
                    </m:r>
                  </m:oMath>
                </a14:m>
                <a:r>
                  <a:rPr lang="zh-CN" altLang="zh-CN" sz="2400" dirty="0">
                    <a:latin typeface="黑体" panose="02010609060101010101" pitchFamily="49" charset="-122"/>
                    <a:ea typeface="黑体" panose="02010609060101010101" pitchFamily="49" charset="-122"/>
                  </a:rPr>
                  <a:t>贪心策略存在一定的随机性，开始随机选取的动作将会影响最终结果，故会出现两条不同的最优路径，即</a:t>
                </a:r>
                <a14:m>
                  <m:oMath xmlns:m="http://schemas.openxmlformats.org/officeDocument/2006/math">
                    <m:r>
                      <a:rPr lang="en-US" altLang="zh-CN" sz="2400">
                        <a:latin typeface="Cambria Math" panose="02040503050406030204" pitchFamily="18" charset="0"/>
                      </a:rPr>
                      <m:t> </m:t>
                    </m:r>
                    <m:r>
                      <a:rPr lang="en-US" altLang="zh-CN" sz="2400" i="1">
                        <a:latin typeface="Cambria Math" panose="02040503050406030204" pitchFamily="18" charset="0"/>
                      </a:rPr>
                      <m:t>1</m:t>
                    </m:r>
                    <m:r>
                      <a:rPr lang="en-US" altLang="zh-CN" sz="2400">
                        <a:latin typeface="Cambria Math" panose="02040503050406030204" pitchFamily="18" charset="0"/>
                      </a:rPr>
                      <m:t>→</m:t>
                    </m:r>
                    <m:r>
                      <a:rPr lang="en-US" altLang="zh-CN" sz="2400" i="1">
                        <a:latin typeface="Cambria Math" panose="02040503050406030204" pitchFamily="18" charset="0"/>
                      </a:rPr>
                      <m:t>5</m:t>
                    </m:r>
                    <m:r>
                      <a:rPr lang="en-US" altLang="zh-CN" sz="2400">
                        <a:latin typeface="Cambria Math" panose="02040503050406030204" pitchFamily="18" charset="0"/>
                      </a:rPr>
                      <m:t>→</m:t>
                    </m:r>
                    <m:r>
                      <a:rPr lang="en-US" altLang="zh-CN" sz="2400" i="1">
                        <a:latin typeface="Cambria Math" panose="02040503050406030204" pitchFamily="18" charset="0"/>
                      </a:rPr>
                      <m:t>9</m:t>
                    </m:r>
                    <m:r>
                      <a:rPr lang="en-US" altLang="zh-CN" sz="2400">
                        <a:latin typeface="Cambria Math" panose="02040503050406030204" pitchFamily="18" charset="0"/>
                      </a:rPr>
                      <m:t>→</m:t>
                    </m:r>
                    <m:r>
                      <a:rPr lang="en-US" altLang="zh-CN" sz="2400" i="1">
                        <a:latin typeface="Cambria Math" panose="02040503050406030204" pitchFamily="18" charset="0"/>
                      </a:rPr>
                      <m:t>12</m:t>
                    </m:r>
                    <m:r>
                      <a:rPr lang="en-US" altLang="zh-CN" sz="2400">
                        <a:latin typeface="Cambria Math" panose="02040503050406030204" pitchFamily="18" charset="0"/>
                      </a:rPr>
                      <m:t>→</m:t>
                    </m:r>
                    <m:r>
                      <a:rPr lang="en-US" altLang="zh-CN" sz="2400" i="1">
                        <a:latin typeface="Cambria Math" panose="02040503050406030204" pitchFamily="18" charset="0"/>
                      </a:rPr>
                      <m:t>13</m:t>
                    </m:r>
                    <m:r>
                      <a:rPr lang="en-US" altLang="zh-CN" sz="2400">
                        <a:latin typeface="Cambria Math" panose="02040503050406030204" pitchFamily="18" charset="0"/>
                      </a:rPr>
                      <m:t>→</m:t>
                    </m:r>
                    <m:r>
                      <a:rPr lang="en-US" altLang="zh-CN" sz="2400" i="1">
                        <a:latin typeface="Cambria Math" panose="02040503050406030204" pitchFamily="18" charset="0"/>
                      </a:rPr>
                      <m:t>14</m:t>
                    </m:r>
                    <m:r>
                      <a:rPr lang="en-US" altLang="zh-CN" sz="2400">
                        <a:latin typeface="Cambria Math" panose="02040503050406030204" pitchFamily="18" charset="0"/>
                      </a:rPr>
                      <m:t>→</m:t>
                    </m:r>
                    <m:r>
                      <a:rPr lang="en-US" altLang="zh-CN" sz="2400" i="1">
                        <a:latin typeface="Cambria Math" panose="02040503050406030204" pitchFamily="18" charset="0"/>
                      </a:rPr>
                      <m:t>10</m:t>
                    </m:r>
                    <m:r>
                      <a:rPr lang="zh-CN" altLang="zh-CN" sz="2400">
                        <a:latin typeface="Cambria Math" panose="02040503050406030204" pitchFamily="18" charset="0"/>
                      </a:rPr>
                      <m:t>和</m:t>
                    </m:r>
                    <m:r>
                      <a:rPr lang="en-US" altLang="zh-CN" sz="2400" i="1">
                        <a:latin typeface="Cambria Math" panose="02040503050406030204" pitchFamily="18" charset="0"/>
                      </a:rPr>
                      <m:t>1</m:t>
                    </m:r>
                    <m:r>
                      <a:rPr lang="en-US" altLang="zh-CN" sz="2400">
                        <a:latin typeface="Cambria Math" panose="02040503050406030204" pitchFamily="18" charset="0"/>
                      </a:rPr>
                      <m:t>→</m:t>
                    </m:r>
                    <m:r>
                      <a:rPr lang="en-US" altLang="zh-CN" sz="2400" i="1">
                        <a:latin typeface="Cambria Math" panose="02040503050406030204" pitchFamily="18" charset="0"/>
                      </a:rPr>
                      <m:t>2</m:t>
                    </m:r>
                    <m:r>
                      <a:rPr lang="en-US" altLang="zh-CN" sz="2400">
                        <a:latin typeface="Cambria Math" panose="02040503050406030204" pitchFamily="18" charset="0"/>
                      </a:rPr>
                      <m:t>→</m:t>
                    </m:r>
                    <m:r>
                      <a:rPr lang="en-US" altLang="zh-CN" sz="2400" i="1">
                        <a:latin typeface="Cambria Math" panose="02040503050406030204" pitchFamily="18" charset="0"/>
                      </a:rPr>
                      <m:t>3</m:t>
                    </m:r>
                    <m:r>
                      <a:rPr lang="en-US" altLang="zh-CN" sz="2400">
                        <a:latin typeface="Cambria Math" panose="02040503050406030204" pitchFamily="18" charset="0"/>
                      </a:rPr>
                      <m:t>→</m:t>
                    </m:r>
                    <m:r>
                      <a:rPr lang="en-US" altLang="zh-CN" sz="2400" i="1">
                        <a:latin typeface="Cambria Math" panose="02040503050406030204" pitchFamily="18" charset="0"/>
                      </a:rPr>
                      <m:t>4</m:t>
                    </m:r>
                    <m:r>
                      <a:rPr lang="en-US" altLang="zh-CN" sz="2400">
                        <a:latin typeface="Cambria Math" panose="02040503050406030204" pitchFamily="18" charset="0"/>
                      </a:rPr>
                      <m:t>→</m:t>
                    </m:r>
                    <m:r>
                      <a:rPr lang="en-US" altLang="zh-CN" sz="2400" i="1">
                        <a:latin typeface="Cambria Math" panose="02040503050406030204" pitchFamily="18" charset="0"/>
                      </a:rPr>
                      <m:t>8</m:t>
                    </m:r>
                    <m:r>
                      <a:rPr lang="en-US" altLang="zh-CN" sz="2400">
                        <a:latin typeface="Cambria Math" panose="02040503050406030204" pitchFamily="18" charset="0"/>
                      </a:rPr>
                      <m:t>→</m:t>
                    </m:r>
                    <m:r>
                      <a:rPr lang="en-US" altLang="zh-CN" sz="2400" i="1">
                        <a:latin typeface="Cambria Math" panose="02040503050406030204" pitchFamily="18" charset="0"/>
                      </a:rPr>
                      <m:t>11</m:t>
                    </m:r>
                    <m:r>
                      <a:rPr lang="en-US" altLang="zh-CN" sz="2400">
                        <a:latin typeface="Cambria Math" panose="02040503050406030204" pitchFamily="18" charset="0"/>
                      </a:rPr>
                      <m:t>→</m:t>
                    </m:r>
                    <m:r>
                      <a:rPr lang="en-US" altLang="zh-CN" sz="2400" i="1">
                        <a:latin typeface="Cambria Math" panose="02040503050406030204" pitchFamily="18" charset="0"/>
                      </a:rPr>
                      <m:t>10</m:t>
                    </m:r>
                  </m:oMath>
                </a14:m>
                <a:endParaRPr lang="en-US" altLang="zh-CN" sz="2400" dirty="0" smtClean="0">
                  <a:latin typeface="黑体" panose="02010609060101010101" pitchFamily="49" charset="-122"/>
                  <a:ea typeface="黑体" panose="02010609060101010101" pitchFamily="49" charset="-122"/>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68" b="4"/>
                </a:stretch>
              </a:blipFill>
            </p:spPr>
            <p:txBody>
              <a:bodyPr/>
              <a:lstStyle/>
              <a:p>
                <a:r>
                  <a:rPr lang="zh-CN" altLang="en-US">
                    <a:noFill/>
                  </a:rPr>
                  <a:t> </a:t>
                </a:r>
              </a:p>
            </p:txBody>
          </p:sp>
        </mc:Fallback>
      </mc:AlternateContent>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17675" y="3848735"/>
            <a:ext cx="3364865" cy="2939415"/>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706" y="4988039"/>
            <a:ext cx="1779744" cy="1800200"/>
          </a:xfrm>
          <a:prstGeom prst="rect">
            <a:avLst/>
          </a:prstGeom>
        </p:spPr>
      </p:pic>
      <p:pic>
        <p:nvPicPr>
          <p:cNvPr id="3" name="图片 2"/>
          <p:cNvPicPr>
            <a:picLocks noChangeAspect="1"/>
          </p:cNvPicPr>
          <p:nvPr>
            <p:custDataLst>
              <p:tags r:id="rId4"/>
            </p:custDataLst>
          </p:nvPr>
        </p:nvPicPr>
        <p:blipFill>
          <a:blip r:embed="rId5"/>
          <a:stretch>
            <a:fillRect/>
          </a:stretch>
        </p:blipFill>
        <p:spPr>
          <a:xfrm>
            <a:off x="5918200" y="3644900"/>
            <a:ext cx="2400300" cy="1176655"/>
          </a:xfrm>
          <a:prstGeom prst="rect">
            <a:avLst/>
          </a:prstGeom>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时序差分学习</a:t>
                </a:r>
                <a:r>
                  <a:rPr lang="en-US" altLang="zh-CN" sz="2800" dirty="0" smtClean="0">
                    <a:solidFill>
                      <a:prstClr val="black"/>
                    </a:solidFill>
                    <a:latin typeface="黑体" panose="02010609060101010101" pitchFamily="49" charset="-122"/>
                    <a:ea typeface="黑体" panose="02010609060101010101" pitchFamily="49" charset="-122"/>
                  </a:rPr>
                  <a:t>-</a:t>
                </a:r>
                <a:r>
                  <a:rPr lang="zh-CN" altLang="en-US" sz="2800" dirty="0" smtClean="0">
                    <a:solidFill>
                      <a:prstClr val="black"/>
                    </a:solidFill>
                    <a:latin typeface="黑体" panose="02010609060101010101" pitchFamily="49" charset="-122"/>
                    <a:ea typeface="黑体" panose="02010609060101010101" pitchFamily="49" charset="-122"/>
                  </a:rPr>
                  <a:t>多步时序差分</a:t>
                </a:r>
                <a:endParaRPr lang="en-US" altLang="zh-CN" sz="2800" dirty="0" smtClean="0">
                  <a:solidFill>
                    <a:prstClr val="black"/>
                  </a:solidFill>
                  <a:latin typeface="黑体" panose="02010609060101010101" pitchFamily="49" charset="-122"/>
                  <a:ea typeface="黑体" panose="02010609060101010101" pitchFamily="49" charset="-122"/>
                </a:endParaRPr>
              </a:p>
              <a:p>
                <a:r>
                  <a:rPr lang="zh-CN" altLang="zh-CN" sz="2400" dirty="0" smtClean="0">
                    <a:latin typeface="黑体" panose="02010609060101010101" pitchFamily="49" charset="-122"/>
                    <a:ea typeface="黑体" panose="02010609060101010101" pitchFamily="49" charset="-122"/>
                  </a:rPr>
                  <a:t>经过</a:t>
                </a:r>
                <a14:m>
                  <m:oMath xmlns:m="http://schemas.openxmlformats.org/officeDocument/2006/math">
                    <m:r>
                      <a:rPr lang="en-US" altLang="zh-CN" sz="2400" i="1">
                        <a:latin typeface="Cambria Math" panose="02040503050406030204" pitchFamily="18" charset="0"/>
                        <a:ea typeface="黑体" panose="02010609060101010101" pitchFamily="49" charset="-122"/>
                      </a:rPr>
                      <m:t>𝑛</m:t>
                    </m:r>
                  </m:oMath>
                </a14:m>
                <a:r>
                  <a:rPr lang="zh-CN" altLang="zh-CN" sz="2400" dirty="0">
                    <a:latin typeface="黑体" panose="02010609060101010101" pitchFamily="49" charset="-122"/>
                    <a:ea typeface="黑体" panose="02010609060101010101" pitchFamily="49" charset="-122"/>
                  </a:rPr>
                  <a:t>次状态更新后再估计动作值函数取值</a:t>
                </a:r>
                <a:r>
                  <a:rPr lang="zh-CN" altLang="en-US" sz="2400" dirty="0">
                    <a:latin typeface="黑体" panose="02010609060101010101" pitchFamily="49" charset="-122"/>
                    <a:ea typeface="黑体" panose="02010609060101010101" pitchFamily="49" charset="-122"/>
                  </a:rPr>
                  <a:t>的算法为</a:t>
                </a:r>
                <a:r>
                  <a:rPr lang="zh-CN" altLang="zh-CN" sz="2400" dirty="0">
                    <a:solidFill>
                      <a:srgbClr val="0000FF"/>
                    </a:solidFill>
                    <a:latin typeface="黑体" panose="02010609060101010101" pitchFamily="49" charset="-122"/>
                    <a:ea typeface="黑体" panose="02010609060101010101" pitchFamily="49" charset="-122"/>
                  </a:rPr>
                  <a:t>多步时序差分学习</a:t>
                </a:r>
                <a:r>
                  <a:rPr lang="zh-CN" altLang="zh-CN" sz="2400" dirty="0" smtClean="0">
                    <a:latin typeface="黑体" panose="02010609060101010101" pitchFamily="49" charset="-122"/>
                    <a:ea typeface="黑体" panose="02010609060101010101" pitchFamily="49" charset="-122"/>
                  </a:rPr>
                  <a:t>算法</a:t>
                </a:r>
                <a:endParaRPr lang="en-US" altLang="zh-CN" sz="2400" dirty="0" smtClean="0">
                  <a:latin typeface="黑体" panose="02010609060101010101" pitchFamily="49" charset="-122"/>
                  <a:ea typeface="黑体" panose="02010609060101010101" pitchFamily="49" charset="-122"/>
                </a:endParaRPr>
              </a:p>
              <a:p>
                <a:pPr lvl="1"/>
                <a:r>
                  <a:rPr lang="zh-CN" altLang="zh-CN" sz="2400" dirty="0" smtClean="0">
                    <a:latin typeface="黑体" panose="02010609060101010101" pitchFamily="49" charset="-122"/>
                    <a:ea typeface="黑体" panose="02010609060101010101" pitchFamily="49" charset="-122"/>
                  </a:rPr>
                  <a:t>在初始状态</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、动作为</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和策略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oMath>
                </a14:m>
                <a:r>
                  <a:rPr lang="zh-CN" altLang="zh-CN" sz="2400" dirty="0">
                    <a:latin typeface="黑体" panose="02010609060101010101" pitchFamily="49" charset="-122"/>
                    <a:ea typeface="黑体" panose="02010609060101010101" pitchFamily="49" charset="-122"/>
                  </a:rPr>
                  <a:t>确定情况下经过</a:t>
                </a:r>
                <a14:m>
                  <m:oMath xmlns:m="http://schemas.openxmlformats.org/officeDocument/2006/math">
                    <m:r>
                      <a:rPr lang="en-US" altLang="zh-CN" sz="2400" i="1">
                        <a:latin typeface="Cambria Math" panose="02040503050406030204" pitchFamily="18" charset="0"/>
                        <a:ea typeface="黑体" panose="02010609060101010101" pitchFamily="49" charset="-122"/>
                      </a:rPr>
                      <m:t>𝑛</m:t>
                    </m:r>
                  </m:oMath>
                </a14:m>
                <a:r>
                  <a:rPr lang="zh-CN" altLang="zh-CN" sz="2400" dirty="0">
                    <a:latin typeface="黑体" panose="02010609060101010101" pitchFamily="49" charset="-122"/>
                    <a:ea typeface="黑体" panose="02010609060101010101" pitchFamily="49" charset="-122"/>
                  </a:rPr>
                  <a:t>次状态更新，可得到如下估计动作值函数取值的计算</a:t>
                </a:r>
                <a:r>
                  <a:rPr lang="zh-CN" altLang="zh-CN" sz="2400" dirty="0" smtClean="0">
                    <a:latin typeface="黑体" panose="02010609060101010101" pitchFamily="49" charset="-122"/>
                    <a:ea typeface="黑体" panose="02010609060101010101" pitchFamily="49" charset="-122"/>
                  </a:rPr>
                  <a:t>公式</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14:m>
                  <m:oMath xmlns:m="http://schemas.openxmlformats.org/officeDocument/2006/math">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𝑛</m:t>
                        </m:r>
                        <m:r>
                          <a:rPr lang="en-US" altLang="zh-CN" sz="2400">
                            <a:solidFill>
                              <a:srgbClr val="FF0000"/>
                            </a:solidFill>
                            <a:latin typeface="Cambria Math" panose="02040503050406030204" pitchFamily="18" charset="0"/>
                            <a:ea typeface="黑体" panose="02010609060101010101" pitchFamily="49" charset="-122"/>
                          </a:rPr>
                          <m:t>)</m:t>
                        </m:r>
                      </m:sup>
                    </m:sSubSup>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0</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0</m:t>
                            </m:r>
                            <m:r>
                              <a:rPr lang="en-US" altLang="zh-CN" sz="2400">
                                <a:solidFill>
                                  <a:srgbClr val="FF0000"/>
                                </a:solidFill>
                                <a:latin typeface="Cambria Math" panose="02040503050406030204" pitchFamily="18" charset="0"/>
                                <a:ea typeface="黑体" panose="02010609060101010101" pitchFamily="49" charset="-122"/>
                              </a:rPr>
                              <m:t>)</m:t>
                            </m:r>
                          </m:sup>
                        </m:sSup>
                      </m:e>
                    </m:d>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𝑅</m:t>
                    </m:r>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0</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0</m:t>
                            </m:r>
                            <m:r>
                              <a:rPr lang="en-US" altLang="zh-CN" sz="2400">
                                <a:solidFill>
                                  <a:srgbClr val="FF0000"/>
                                </a:solidFill>
                                <a:latin typeface="Cambria Math" panose="02040503050406030204" pitchFamily="18" charset="0"/>
                                <a:ea typeface="黑体" panose="02010609060101010101" pitchFamily="49" charset="-122"/>
                              </a:rPr>
                              <m:t>)</m:t>
                            </m:r>
                          </m:sup>
                        </m:sSup>
                      </m:e>
                    </m:d>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𝛾</m:t>
                    </m:r>
                    <m:r>
                      <a:rPr lang="en-US" altLang="zh-CN" sz="2400" i="1">
                        <a:solidFill>
                          <a:srgbClr val="FF0000"/>
                        </a:solidFill>
                        <a:latin typeface="Cambria Math" panose="02040503050406030204" pitchFamily="18" charset="0"/>
                        <a:ea typeface="黑体" panose="02010609060101010101" pitchFamily="49" charset="-122"/>
                      </a:rPr>
                      <m:t>𝑅</m:t>
                    </m:r>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p>
                      </m:e>
                    </m:d>
                    <m:r>
                      <a:rPr lang="en-US" altLang="zh-CN" sz="2400">
                        <a:solidFill>
                          <a:srgbClr val="FF0000"/>
                        </a:solidFill>
                        <a:latin typeface="Cambria Math" panose="02040503050406030204" pitchFamily="18" charset="0"/>
                        <a:ea typeface="黑体" panose="02010609060101010101" pitchFamily="49" charset="-122"/>
                      </a:rPr>
                      <m:t>+</m:t>
                    </m:r>
                    <m:r>
                      <a:rPr lang="zh-CN" altLang="zh-CN" sz="2400">
                        <a:solidFill>
                          <a:srgbClr val="FF0000"/>
                        </a:solidFill>
                        <a:latin typeface="Cambria Math" panose="02040503050406030204" pitchFamily="18" charset="0"/>
                        <a:ea typeface="黑体" panose="02010609060101010101" pitchFamily="49" charset="-122"/>
                      </a:rPr>
                      <m:t>…</m:t>
                    </m:r>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𝛾</m:t>
                        </m:r>
                      </m:e>
                      <m:sup>
                        <m:r>
                          <a:rPr lang="en-US" altLang="zh-CN" sz="2400" i="1">
                            <a:solidFill>
                              <a:srgbClr val="FF0000"/>
                            </a:solidFill>
                            <a:latin typeface="Cambria Math" panose="02040503050406030204" pitchFamily="18" charset="0"/>
                            <a:ea typeface="黑体" panose="02010609060101010101" pitchFamily="49" charset="-122"/>
                          </a:rPr>
                          <m:t>𝑛</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sup>
                    </m:sSup>
                    <m:r>
                      <a:rPr lang="en-US" altLang="zh-CN" sz="2400" i="1">
                        <a:solidFill>
                          <a:srgbClr val="FF0000"/>
                        </a:solidFill>
                        <a:latin typeface="Cambria Math" panose="02040503050406030204" pitchFamily="18" charset="0"/>
                        <a:ea typeface="黑体" panose="02010609060101010101" pitchFamily="49" charset="-122"/>
                      </a:rPr>
                      <m:t>𝑅</m:t>
                    </m:r>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𝑛</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e>
                            </m:d>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𝑛</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e>
                            </m:d>
                          </m:sup>
                        </m:sSup>
                      </m:e>
                    </m:d>
                  </m:oMath>
                </a14:m>
                <a:endParaRPr lang="en-US" altLang="zh-CN" sz="2400" dirty="0" smtClean="0">
                  <a:latin typeface="+mn-ea"/>
                  <a:cs typeface="+mn-ea"/>
                </a:endParaRPr>
              </a:p>
              <a:p>
                <a:pPr lvl="1"/>
                <a:r>
                  <a:rPr lang="zh-CN" altLang="en-US" sz="2400" dirty="0">
                    <a:latin typeface="黑体" panose="02010609060101010101" pitchFamily="49" charset="-122"/>
                    <a:ea typeface="黑体" panose="02010609060101010101" pitchFamily="49" charset="-122"/>
                  </a:rPr>
                  <a:t>用于多步时序差分学习的值函数迭代</a:t>
                </a:r>
                <a:r>
                  <a:rPr lang="zh-CN" altLang="en-US" sz="2400" dirty="0" smtClean="0">
                    <a:latin typeface="黑体" panose="02010609060101010101" pitchFamily="49" charset="-122"/>
                    <a:ea typeface="黑体" panose="02010609060101010101" pitchFamily="49" charset="-122"/>
                  </a:rPr>
                  <a:t>公式：</a:t>
                </a:r>
                <a14:m>
                  <m:oMath xmlns:m="http://schemas.openxmlformats.org/officeDocument/2006/math">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0</m:t>
                            </m:r>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𝑎</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0</m:t>
                            </m:r>
                            <m:r>
                              <a:rPr lang="en-US" altLang="zh-CN" sz="2400">
                                <a:solidFill>
                                  <a:srgbClr val="FF0000"/>
                                </a:solidFill>
                                <a:latin typeface="Cambria Math" panose="02040503050406030204" pitchFamily="18" charset="0"/>
                              </a:rPr>
                              <m:t>)</m:t>
                            </m:r>
                          </m:sup>
                        </m:sSup>
                      </m:e>
                    </m:d>
                    <m:r>
                      <a:rPr lang="en-US" altLang="zh-CN" sz="2400">
                        <a:solidFill>
                          <a:srgbClr val="FF0000"/>
                        </a:solidFill>
                        <a:latin typeface="Cambria Math" panose="02040503050406030204" pitchFamily="18" charset="0"/>
                      </a:rPr>
                      <m:t>=</m:t>
                    </m:r>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 </m:t>
                        </m:r>
                      </m:sup>
                    </m:sSubSup>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0</m:t>
                            </m:r>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𝑎</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0</m:t>
                            </m:r>
                            <m:r>
                              <a:rPr lang="en-US" altLang="zh-CN" sz="2400">
                                <a:solidFill>
                                  <a:srgbClr val="FF0000"/>
                                </a:solidFill>
                                <a:latin typeface="Cambria Math" panose="02040503050406030204" pitchFamily="18" charset="0"/>
                              </a:rPr>
                              <m:t>)</m:t>
                            </m:r>
                          </m:sup>
                        </m:sSup>
                      </m:e>
                    </m:d>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𝛼</m:t>
                    </m:r>
                    <m:d>
                      <m:dPr>
                        <m:begChr m:val="["/>
                        <m:endChr m:val="]"/>
                        <m:ctrlPr>
                          <a:rPr lang="zh-CN" altLang="zh-CN" sz="2400" i="1">
                            <a:solidFill>
                              <a:srgbClr val="FF0000"/>
                            </a:solidFill>
                            <a:latin typeface="Cambria Math" panose="02040503050406030204"/>
                          </a:rPr>
                        </m:ctrlPr>
                      </m:dPr>
                      <m:e>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𝑛</m:t>
                            </m:r>
                            <m:r>
                              <a:rPr lang="en-US" altLang="zh-CN" sz="2400">
                                <a:solidFill>
                                  <a:srgbClr val="FF0000"/>
                                </a:solidFill>
                                <a:latin typeface="Cambria Math" panose="02040503050406030204" pitchFamily="18" charset="0"/>
                              </a:rPr>
                              <m:t>)</m:t>
                            </m:r>
                          </m:sup>
                        </m:sSubSup>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0</m:t>
                                </m:r>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𝑎</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0</m:t>
                                </m:r>
                                <m:r>
                                  <a:rPr lang="en-US" altLang="zh-CN" sz="2400">
                                    <a:solidFill>
                                      <a:srgbClr val="FF0000"/>
                                    </a:solidFill>
                                    <a:latin typeface="Cambria Math" panose="02040503050406030204" pitchFamily="18" charset="0"/>
                                  </a:rPr>
                                  <m:t>)</m:t>
                                </m:r>
                              </m:sup>
                            </m:sSup>
                          </m:e>
                        </m:d>
                        <m:r>
                          <a:rPr lang="en-US" altLang="zh-CN" sz="2400">
                            <a:solidFill>
                              <a:srgbClr val="FF0000"/>
                            </a:solidFill>
                            <a:latin typeface="Cambria Math" panose="02040503050406030204" pitchFamily="18" charset="0"/>
                          </a:rPr>
                          <m:t>−</m:t>
                        </m:r>
                        <m:sSubSup>
                          <m:sSubSupPr>
                            <m:ctrlPr>
                              <a:rPr lang="zh-CN" altLang="zh-CN" sz="2400" i="1">
                                <a:solidFill>
                                  <a:srgbClr val="FF0000"/>
                                </a:solidFill>
                                <a:latin typeface="Cambria Math" panose="02040503050406030204"/>
                              </a:rPr>
                            </m:ctrlPr>
                          </m:sSubSupPr>
                          <m:e>
                            <m:r>
                              <a:rPr lang="en-US" altLang="zh-CN" sz="2400" i="1">
                                <a:solidFill>
                                  <a:srgbClr val="FF0000"/>
                                </a:solidFill>
                                <a:latin typeface="Cambria Math" panose="02040503050406030204" pitchFamily="18" charset="0"/>
                              </a:rPr>
                              <m:t>𝑄</m:t>
                            </m:r>
                          </m:e>
                          <m:sub>
                            <m:r>
                              <a:rPr lang="en-US" altLang="zh-CN" sz="2400" i="1">
                                <a:solidFill>
                                  <a:srgbClr val="FF0000"/>
                                </a:solidFill>
                                <a:latin typeface="Cambria Math" panose="02040503050406030204" pitchFamily="18" charset="0"/>
                              </a:rPr>
                              <m:t>ℎ</m:t>
                            </m:r>
                          </m:sub>
                          <m:sup>
                            <m:r>
                              <a:rPr lang="en-US" altLang="zh-CN" sz="2400">
                                <a:solidFill>
                                  <a:srgbClr val="FF0000"/>
                                </a:solidFill>
                                <a:latin typeface="Cambria Math" panose="02040503050406030204" pitchFamily="18" charset="0"/>
                              </a:rPr>
                              <m:t> </m:t>
                            </m:r>
                          </m:sup>
                        </m:sSubSup>
                        <m:d>
                          <m:dPr>
                            <m:ctrlPr>
                              <a:rPr lang="zh-CN" altLang="zh-CN" sz="2400" i="1">
                                <a:solidFill>
                                  <a:srgbClr val="FF0000"/>
                                </a:solidFill>
                                <a:latin typeface="Cambria Math" panose="02040503050406030204"/>
                              </a:rPr>
                            </m:ctrlPr>
                          </m:dPr>
                          <m:e>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𝑠</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0</m:t>
                                </m:r>
                                <m:r>
                                  <a:rPr lang="en-US" altLang="zh-CN" sz="2400">
                                    <a:solidFill>
                                      <a:srgbClr val="FF0000"/>
                                    </a:solidFill>
                                    <a:latin typeface="Cambria Math" panose="02040503050406030204" pitchFamily="18" charset="0"/>
                                  </a:rPr>
                                  <m:t>)</m:t>
                                </m:r>
                              </m:sup>
                            </m:sSup>
                            <m:r>
                              <a:rPr lang="en-US" altLang="zh-CN" sz="2400">
                                <a:solidFill>
                                  <a:srgbClr val="FF0000"/>
                                </a:solidFill>
                                <a:latin typeface="Cambria Math" panose="02040503050406030204" pitchFamily="18" charset="0"/>
                              </a:rPr>
                              <m:t>,</m:t>
                            </m:r>
                            <m:sSup>
                              <m:sSupPr>
                                <m:ctrlPr>
                                  <a:rPr lang="zh-CN" altLang="zh-CN" sz="2400" i="1">
                                    <a:solidFill>
                                      <a:srgbClr val="FF0000"/>
                                    </a:solidFill>
                                    <a:latin typeface="Cambria Math" panose="02040503050406030204"/>
                                  </a:rPr>
                                </m:ctrlPr>
                              </m:sSupPr>
                              <m:e>
                                <m:r>
                                  <a:rPr lang="en-US" altLang="zh-CN" sz="2400" i="1">
                                    <a:solidFill>
                                      <a:srgbClr val="FF0000"/>
                                    </a:solidFill>
                                    <a:latin typeface="Cambria Math" panose="02040503050406030204" pitchFamily="18" charset="0"/>
                                  </a:rPr>
                                  <m:t>𝑎</m:t>
                                </m:r>
                              </m:e>
                              <m:sup>
                                <m:r>
                                  <a:rPr lang="en-US" altLang="zh-CN" sz="2400">
                                    <a:solidFill>
                                      <a:srgbClr val="FF0000"/>
                                    </a:solidFill>
                                    <a:latin typeface="Cambria Math" panose="02040503050406030204" pitchFamily="18" charset="0"/>
                                  </a:rPr>
                                  <m:t>(</m:t>
                                </m:r>
                                <m:r>
                                  <a:rPr lang="en-US" altLang="zh-CN" sz="2400" i="1">
                                    <a:solidFill>
                                      <a:srgbClr val="FF0000"/>
                                    </a:solidFill>
                                    <a:latin typeface="Cambria Math" panose="02040503050406030204" pitchFamily="18" charset="0"/>
                                  </a:rPr>
                                  <m:t>0</m:t>
                                </m:r>
                                <m:r>
                                  <a:rPr lang="en-US" altLang="zh-CN" sz="2400">
                                    <a:solidFill>
                                      <a:srgbClr val="FF0000"/>
                                    </a:solidFill>
                                    <a:latin typeface="Cambria Math" panose="02040503050406030204" pitchFamily="18" charset="0"/>
                                  </a:rPr>
                                  <m:t>)</m:t>
                                </m:r>
                              </m:sup>
                            </m:sSup>
                          </m:e>
                        </m:d>
                      </m:e>
                    </m:d>
                  </m:oMath>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208"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800" b="1" dirty="0">
                    <a:solidFill>
                      <a:prstClr val="black"/>
                    </a:solidFill>
                    <a:latin typeface="黑体" panose="02010609060101010101" pitchFamily="49" charset="-122"/>
                    <a:ea typeface="黑体" panose="02010609060101010101" pitchFamily="49" charset="-122"/>
                  </a:rPr>
                  <a:t>Q</a:t>
                </a:r>
                <a:r>
                  <a:rPr lang="zh-CN" altLang="en-US" sz="2800" b="1" dirty="0" smtClean="0">
                    <a:solidFill>
                      <a:prstClr val="black"/>
                    </a:solidFill>
                    <a:latin typeface="黑体" panose="02010609060101010101" pitchFamily="49" charset="-122"/>
                    <a:ea typeface="黑体" panose="02010609060101010101" pitchFamily="49" charset="-122"/>
                  </a:rPr>
                  <a:t>学习</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en-US" altLang="zh-CN" sz="2400" dirty="0">
                    <a:latin typeface="黑体" panose="02010609060101010101" pitchFamily="49" charset="-122"/>
                    <a:ea typeface="黑体" panose="02010609060101010101" pitchFamily="49" charset="-122"/>
                  </a:rPr>
                  <a:t>Q</a:t>
                </a:r>
                <a:r>
                  <a:rPr lang="zh-CN" altLang="zh-CN" sz="2400" dirty="0">
                    <a:latin typeface="黑体" panose="02010609060101010101" pitchFamily="49" charset="-122"/>
                    <a:ea typeface="黑体" panose="02010609060101010101" pitchFamily="49" charset="-122"/>
                  </a:rPr>
                  <a:t>学习则是一种</a:t>
                </a:r>
                <a:r>
                  <a:rPr lang="zh-CN" altLang="zh-CN" sz="2400" dirty="0">
                    <a:solidFill>
                      <a:srgbClr val="0000FF"/>
                    </a:solidFill>
                    <a:latin typeface="黑体" panose="02010609060101010101" pitchFamily="49" charset="-122"/>
                    <a:ea typeface="黑体" panose="02010609060101010101" pitchFamily="49" charset="-122"/>
                  </a:rPr>
                  <a:t>异策略算法</a:t>
                </a:r>
                <a:r>
                  <a:rPr lang="zh-CN" altLang="zh-CN" sz="2400" dirty="0">
                    <a:latin typeface="黑体" panose="02010609060101010101" pitchFamily="49" charset="-122"/>
                    <a:ea typeface="黑体" panose="02010609060101010101" pitchFamily="49" charset="-122"/>
                  </a:rPr>
                  <a:t>，在动作选择时所遵循的策略与更新动作值函数时的策略</a:t>
                </a:r>
                <a:r>
                  <a:rPr lang="zh-CN" altLang="zh-CN" sz="2400" dirty="0" smtClean="0">
                    <a:latin typeface="黑体" panose="02010609060101010101" pitchFamily="49" charset="-122"/>
                    <a:ea typeface="黑体" panose="02010609060101010101" pitchFamily="49" charset="-122"/>
                  </a:rPr>
                  <a:t>不同</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为使得动作值函数的更新过程更快收敛，</a:t>
                </a:r>
                <a:r>
                  <a:rPr lang="en-US" altLang="zh-CN" sz="2400" dirty="0">
                    <a:latin typeface="黑体" panose="02010609060101010101" pitchFamily="49" charset="-122"/>
                    <a:ea typeface="黑体" panose="02010609060101010101" pitchFamily="49" charset="-122"/>
                  </a:rPr>
                  <a:t>Q</a:t>
                </a:r>
                <a:r>
                  <a:rPr lang="zh-CN" altLang="zh-CN" sz="2400" dirty="0">
                    <a:latin typeface="黑体" panose="02010609060101010101" pitchFamily="49" charset="-122"/>
                    <a:ea typeface="黑体" panose="02010609060101010101" pitchFamily="49" charset="-122"/>
                  </a:rPr>
                  <a:t>学习算法直接选择状态</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所对应的最大值函数参与更新过程，迭代公式</a:t>
                </a:r>
                <a:r>
                  <a:rPr lang="zh-CN" altLang="en-US" sz="2400" dirty="0" smtClean="0">
                    <a:latin typeface="黑体" panose="02010609060101010101" pitchFamily="49" charset="-122"/>
                    <a:ea typeface="黑体" panose="02010609060101010101" pitchFamily="49" charset="-122"/>
                  </a:rPr>
                  <a:t>如下</a:t>
                </a:r>
                <a:r>
                  <a:rPr lang="zh-CN" altLang="en-US" sz="2400" dirty="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14:m>
                  <m:oMath xmlns:m="http://schemas.openxmlformats.org/officeDocument/2006/math">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 </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𝛼</m:t>
                    </m:r>
                    <m:d>
                      <m:dPr>
                        <m:begChr m:val="["/>
                        <m:endChr m:val="]"/>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𝑅</m:t>
                        </m:r>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𝛾</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𝑚𝑎𝑥</m:t>
                            </m:r>
                          </m:e>
                          <m:sub>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r>
                                  <a:rPr lang="en-US" altLang="zh-CN" sz="2400">
                                    <a:solidFill>
                                      <a:srgbClr val="FF0000"/>
                                    </a:solidFill>
                                    <a:latin typeface="Cambria Math" panose="02040503050406030204" pitchFamily="18" charset="0"/>
                                    <a:ea typeface="黑体" panose="02010609060101010101" pitchFamily="49" charset="-122"/>
                                  </a:rPr>
                                  <m:t>∗</m:t>
                                </m:r>
                              </m:sup>
                            </m:sSup>
                          </m:sub>
                        </m:sSub>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 </m:t>
                            </m:r>
                          </m:sup>
                        </m:sSubSup>
                        <m:d>
                          <m:dPr>
                            <m:ctrlPr>
                              <a:rPr lang="zh-CN" altLang="zh-CN" sz="2400" i="1">
                                <a:solidFill>
                                  <a:srgbClr val="FF0000"/>
                                </a:solidFill>
                                <a:latin typeface="Cambria Math" panose="02040503050406030204"/>
                                <a:ea typeface="黑体" panose="02010609060101010101" pitchFamily="49" charset="-122"/>
                              </a:rPr>
                            </m:ctrlPr>
                          </m:dPr>
                          <m:e>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𝑠</m:t>
                                </m:r>
                              </m:e>
                              <m:sup>
                                <m:r>
                                  <a:rPr lang="en-US" altLang="zh-CN" sz="2400">
                                    <a:solidFill>
                                      <a:srgbClr val="FF0000"/>
                                    </a:solidFill>
                                    <a:latin typeface="Cambria Math" panose="02040503050406030204" pitchFamily="18" charset="0"/>
                                    <a:ea typeface="黑体" panose="02010609060101010101" pitchFamily="49" charset="-122"/>
                                  </a:rPr>
                                  <m:t>′</m:t>
                                </m:r>
                              </m:sup>
                            </m:sSup>
                            <m:r>
                              <a:rPr lang="en-US" altLang="zh-CN" sz="2400">
                                <a:solidFill>
                                  <a:srgbClr val="FF0000"/>
                                </a:solidFill>
                                <a:latin typeface="Cambria Math" panose="02040503050406030204" pitchFamily="18" charset="0"/>
                                <a:ea typeface="黑体" panose="02010609060101010101" pitchFamily="49" charset="-122"/>
                              </a:rPr>
                              <m:t>,</m:t>
                            </m:r>
                            <m:sSup>
                              <m:sSupPr>
                                <m:ctrlPr>
                                  <a:rPr lang="zh-CN" altLang="zh-CN" sz="2400" i="1">
                                    <a:solidFill>
                                      <a:srgbClr val="FF0000"/>
                                    </a:solidFill>
                                    <a:latin typeface="Cambria Math" panose="02040503050406030204"/>
                                    <a:ea typeface="黑体" panose="02010609060101010101" pitchFamily="49" charset="-122"/>
                                  </a:rPr>
                                </m:ctrlPr>
                              </m:sSupPr>
                              <m:e>
                                <m:r>
                                  <a:rPr lang="en-US" altLang="zh-CN" sz="2400" i="1">
                                    <a:solidFill>
                                      <a:srgbClr val="FF0000"/>
                                    </a:solidFill>
                                    <a:latin typeface="Cambria Math" panose="02040503050406030204" pitchFamily="18" charset="0"/>
                                    <a:ea typeface="黑体" panose="02010609060101010101" pitchFamily="49" charset="-122"/>
                                  </a:rPr>
                                  <m:t>𝑎</m:t>
                                </m:r>
                              </m:e>
                              <m:sup>
                                <m:r>
                                  <a:rPr lang="en-US" altLang="zh-CN" sz="2400">
                                    <a:solidFill>
                                      <a:srgbClr val="FF0000"/>
                                    </a:solidFill>
                                    <a:latin typeface="Cambria Math" panose="02040503050406030204" pitchFamily="18" charset="0"/>
                                    <a:ea typeface="黑体" panose="02010609060101010101" pitchFamily="49" charset="-122"/>
                                  </a:rPr>
                                  <m:t>∗</m:t>
                                </m:r>
                              </m:sup>
                            </m:sSup>
                          </m:e>
                        </m:d>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rPr>
                              <m:t>ℎ</m:t>
                            </m:r>
                          </m:sub>
                          <m:sup>
                            <m:r>
                              <a:rPr lang="en-US" altLang="zh-CN" sz="2400">
                                <a:solidFill>
                                  <a:srgbClr val="FF0000"/>
                                </a:solidFill>
                                <a:latin typeface="Cambria Math" panose="02040503050406030204" pitchFamily="18" charset="0"/>
                                <a:ea typeface="黑体" panose="02010609060101010101" pitchFamily="49" charset="-122"/>
                              </a:rPr>
                              <m:t> </m:t>
                            </m:r>
                          </m:sup>
                        </m:sSubSup>
                        <m:d>
                          <m:dPr>
                            <m:ctrlPr>
                              <a:rPr lang="zh-CN" altLang="zh-CN" sz="2400" i="1">
                                <a:solidFill>
                                  <a:srgbClr val="FF0000"/>
                                </a:solidFill>
                                <a:latin typeface="Cambria Math" panose="02040503050406030204"/>
                                <a:ea typeface="黑体" panose="02010609060101010101" pitchFamily="49" charset="-122"/>
                              </a:rPr>
                            </m:ctrlPr>
                          </m:dPr>
                          <m:e>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e>
                        </m:d>
                      </m:e>
                    </m:d>
                  </m:oMath>
                </a14:m>
                <a:endParaRPr lang="en-US" altLang="zh-CN" sz="2400" dirty="0" smtClean="0">
                  <a:latin typeface="+mn-ea"/>
                  <a:cs typeface="+mn-ea"/>
                </a:endParaRPr>
              </a:p>
              <a:p>
                <a:pPr marL="457200" lvl="1" indent="0">
                  <a:buNone/>
                </a:pPr>
                <a:r>
                  <a:rPr lang="zh-CN" altLang="en-US" sz="2400" dirty="0">
                    <a:latin typeface="黑体" panose="02010609060101010101" pitchFamily="49" charset="-122"/>
                    <a:ea typeface="黑体" panose="02010609060101010101" pitchFamily="49" charset="-122"/>
                  </a:rPr>
                  <a:t>其中</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sup>
                    </m:sSup>
                  </m:oMath>
                </a14:m>
                <a:r>
                  <a:rPr lang="zh-CN" altLang="zh-CN" sz="2400" dirty="0">
                    <a:latin typeface="黑体" panose="02010609060101010101" pitchFamily="49" charset="-122"/>
                    <a:ea typeface="黑体" panose="02010609060101010101" pitchFamily="49" charset="-122"/>
                  </a:rPr>
                  <a:t>为下一个可能的动作</a:t>
                </a:r>
                <a:r>
                  <a:rPr lang="zh-CN" altLang="en-US" sz="2400" dirty="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 </a:t>
                </a:r>
                <a14:m>
                  <m:oMath xmlns:m="http://schemas.openxmlformats.org/officeDocument/2006/math">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𝑠</m:t>
                        </m:r>
                      </m:e>
                      <m:sup>
                        <m:r>
                          <a:rPr lang="en-US" altLang="zh-CN" sz="2400">
                            <a:latin typeface="Cambria Math" panose="02040503050406030204" pitchFamily="18" charset="0"/>
                            <a:ea typeface="黑体" panose="02010609060101010101" pitchFamily="49" charset="-122"/>
                          </a:rPr>
                          <m:t>′</m:t>
                        </m:r>
                      </m:sup>
                    </m:sSup>
                  </m:oMath>
                </a14:m>
                <a:r>
                  <a:rPr lang="zh-CN" altLang="en-US" sz="2400" dirty="0">
                    <a:latin typeface="黑体" panose="02010609060101010101" pitchFamily="49" charset="-122"/>
                    <a:ea typeface="黑体" panose="02010609060101010101" pitchFamily="49" charset="-122"/>
                  </a:rPr>
                  <a:t>为下一个状态</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800" b="1" dirty="0">
                    <a:solidFill>
                      <a:prstClr val="black"/>
                    </a:solidFill>
                    <a:latin typeface="黑体" panose="02010609060101010101" pitchFamily="49" charset="-122"/>
                    <a:ea typeface="黑体" panose="02010609060101010101" pitchFamily="49" charset="-122"/>
                  </a:rPr>
                  <a:t>Q</a:t>
                </a:r>
                <a:r>
                  <a:rPr lang="zh-CN" altLang="en-US" sz="2800" b="1" dirty="0" smtClean="0">
                    <a:solidFill>
                      <a:prstClr val="black"/>
                    </a:solidFill>
                    <a:latin typeface="黑体" panose="02010609060101010101" pitchFamily="49" charset="-122"/>
                    <a:ea typeface="黑体" panose="02010609060101010101" pitchFamily="49" charset="-122"/>
                  </a:rPr>
                  <a:t>学习</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rPr>
                  <a:t>算法过程</a:t>
                </a:r>
                <a:endParaRPr lang="en-US" altLang="zh-CN" sz="2400" dirty="0" smtClean="0">
                  <a:latin typeface="黑体" panose="02010609060101010101" pitchFamily="49" charset="-122"/>
                  <a:ea typeface="黑体" panose="02010609060101010101" pitchFamily="49" charset="-122"/>
                </a:endParaRPr>
              </a:p>
              <a:p>
                <a:pPr lvl="2"/>
                <a:r>
                  <a:rPr lang="zh-CN" altLang="zh-CN" sz="2000" dirty="0">
                    <a:latin typeface="黑体" panose="02010609060101010101" pitchFamily="49" charset="-122"/>
                    <a:ea typeface="黑体" panose="02010609060101010101" pitchFamily="49" charset="-122"/>
                  </a:rPr>
                  <a:t>（</a:t>
                </a:r>
                <a:r>
                  <a:rPr lang="en-US" altLang="zh-CN" sz="2000" dirty="0">
                    <a:latin typeface="黑体" panose="02010609060101010101" pitchFamily="49" charset="-122"/>
                    <a:ea typeface="黑体" panose="02010609060101010101" pitchFamily="49" charset="-122"/>
                  </a:rPr>
                  <a:t>1</a:t>
                </a:r>
                <a:r>
                  <a:rPr lang="zh-CN" altLang="zh-CN" sz="2000" dirty="0">
                    <a:latin typeface="黑体" panose="02010609060101010101" pitchFamily="49" charset="-122"/>
                    <a:ea typeface="黑体" panose="02010609060101010101" pitchFamily="49" charset="-122"/>
                  </a:rPr>
                  <a:t>）随机选择初始状态</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和策略</a:t>
                </a:r>
                <a14:m>
                  <m:oMath xmlns:m="http://schemas.openxmlformats.org/officeDocument/2006/math">
                    <m:r>
                      <a:rPr lang="en-US" altLang="zh-CN" sz="2000" i="1">
                        <a:latin typeface="Cambria Math" panose="02040503050406030204" pitchFamily="18" charset="0"/>
                        <a:ea typeface="黑体" panose="02010609060101010101" pitchFamily="49" charset="-122"/>
                      </a:rPr>
                      <m:t>ℎ</m:t>
                    </m:r>
                  </m:oMath>
                </a14:m>
                <a:r>
                  <a:rPr lang="zh-CN" altLang="zh-CN" sz="2000" dirty="0">
                    <a:latin typeface="黑体" panose="02010609060101010101" pitchFamily="49" charset="-122"/>
                    <a:ea typeface="黑体" panose="02010609060101010101" pitchFamily="49" charset="-122"/>
                  </a:rPr>
                  <a:t>，设定</a:t>
                </a:r>
                <a14:m>
                  <m:oMath xmlns:m="http://schemas.openxmlformats.org/officeDocument/2006/math">
                    <m:sSubSup>
                      <m:sSubSupPr>
                        <m:ctrlPr>
                          <a:rPr lang="zh-CN" altLang="zh-CN" sz="2000" i="1">
                            <a:latin typeface="Cambria Math" panose="02040503050406030204"/>
                            <a:ea typeface="黑体" panose="02010609060101010101" pitchFamily="49" charset="-122"/>
                          </a:rPr>
                        </m:ctrlPr>
                      </m:sSubSupPr>
                      <m:e>
                        <m:r>
                          <a:rPr lang="en-US" altLang="zh-CN" sz="2000" i="1">
                            <a:latin typeface="Cambria Math" panose="02040503050406030204" pitchFamily="18" charset="0"/>
                            <a:ea typeface="黑体" panose="02010609060101010101" pitchFamily="49" charset="-122"/>
                          </a:rPr>
                          <m:t>𝑄</m:t>
                        </m:r>
                      </m:e>
                      <m:sub>
                        <m:r>
                          <a:rPr lang="en-US" altLang="zh-CN" sz="2000" i="1">
                            <a:latin typeface="Cambria Math" panose="02040503050406030204" pitchFamily="18" charset="0"/>
                            <a:ea typeface="黑体" panose="02010609060101010101" pitchFamily="49" charset="-122"/>
                          </a:rPr>
                          <m:t>ℎ</m:t>
                        </m:r>
                      </m:sub>
                      <m:sup>
                        <m:r>
                          <a:rPr lang="en-US" altLang="zh-CN" sz="2000">
                            <a:latin typeface="Cambria Math" panose="02040503050406030204" pitchFamily="18" charset="0"/>
                            <a:ea typeface="黑体" panose="02010609060101010101" pitchFamily="49" charset="-122"/>
                          </a:rPr>
                          <m:t> </m:t>
                        </m:r>
                      </m:sup>
                    </m:sSubSup>
                    <m:d>
                      <m:dPr>
                        <m:ctrlPr>
                          <a:rPr lang="zh-CN" altLang="zh-CN" sz="2000" i="1">
                            <a:latin typeface="Cambria Math" panose="02040503050406030204"/>
                            <a:ea typeface="黑体" panose="02010609060101010101" pitchFamily="49" charset="-122"/>
                          </a:rPr>
                        </m:ctrlPr>
                      </m:dPr>
                      <m:e>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r>
                          <a:rPr lang="en-US" altLang="zh-CN" sz="2000">
                            <a:latin typeface="Cambria Math" panose="02040503050406030204" pitchFamily="18" charset="0"/>
                            <a:ea typeface="黑体" panose="02010609060101010101" pitchFamily="49" charset="-122"/>
                          </a:rPr>
                          <m:t>,</m:t>
                        </m:r>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e>
                    </m:d>
                  </m:oMath>
                </a14:m>
                <a:r>
                  <a:rPr lang="zh-CN" altLang="zh-CN" sz="2000" dirty="0">
                    <a:latin typeface="黑体" panose="02010609060101010101" pitchFamily="49" charset="-122"/>
                    <a:ea typeface="黑体" panose="02010609060101010101" pitchFamily="49" charset="-122"/>
                  </a:rPr>
                  <a:t>初始值并指定参数</a:t>
                </a:r>
                <a14:m>
                  <m:oMath xmlns:m="http://schemas.openxmlformats.org/officeDocument/2006/math">
                    <m:r>
                      <a:rPr lang="en-US" altLang="zh-CN" sz="2000" i="1">
                        <a:latin typeface="Cambria Math" panose="02040503050406030204" pitchFamily="18" charset="0"/>
                        <a:ea typeface="黑体" panose="02010609060101010101" pitchFamily="49" charset="-122"/>
                      </a:rPr>
                      <m:t>𝛾</m:t>
                    </m:r>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𝛼</m:t>
                    </m:r>
                  </m:oMath>
                </a14:m>
                <a:endParaRPr lang="en-US" altLang="zh-CN" sz="2000" dirty="0" smtClean="0">
                  <a:latin typeface="+mn-ea"/>
                  <a:cs typeface="+mn-ea"/>
                </a:endParaRPr>
              </a:p>
              <a:p>
                <a:pPr lvl="2"/>
                <a:r>
                  <a:rPr lang="zh-CN" altLang="zh-CN" sz="2000" dirty="0">
                    <a:latin typeface="黑体" panose="02010609060101010101" pitchFamily="49" charset="-122"/>
                    <a:ea typeface="黑体" panose="02010609060101010101" pitchFamily="49" charset="-122"/>
                  </a:rPr>
                  <a:t>（</a:t>
                </a:r>
                <a:r>
                  <a:rPr lang="en-US" altLang="zh-CN" sz="2000" dirty="0">
                    <a:latin typeface="黑体" panose="02010609060101010101" pitchFamily="49" charset="-122"/>
                    <a:ea typeface="黑体" panose="02010609060101010101" pitchFamily="49" charset="-122"/>
                  </a:rPr>
                  <a:t>2</a:t>
                </a:r>
                <a:r>
                  <a:rPr lang="zh-CN" altLang="zh-CN" sz="2000" dirty="0">
                    <a:latin typeface="黑体" panose="02010609060101010101" pitchFamily="49" charset="-122"/>
                    <a:ea typeface="黑体" panose="02010609060101010101" pitchFamily="49" charset="-122"/>
                  </a:rPr>
                  <a:t>）从状态</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开始马尔科夫决策过程，使用</a:t>
                </a:r>
                <a14:m>
                  <m:oMath xmlns:m="http://schemas.openxmlformats.org/officeDocument/2006/math">
                    <m:r>
                      <a:rPr lang="en-US" altLang="zh-CN" sz="2000" i="1">
                        <a:latin typeface="Cambria Math" panose="02040503050406030204" pitchFamily="18" charset="0"/>
                        <a:ea typeface="黑体" panose="02010609060101010101" pitchFamily="49" charset="-122"/>
                      </a:rPr>
                      <m:t>𝜖</m:t>
                    </m:r>
                    <m:r>
                      <a:rPr lang="zh-CN" altLang="en-US" sz="2000">
                        <a:latin typeface="Cambria Math" panose="02040503050406030204" pitchFamily="18" charset="0"/>
                        <a:ea typeface="黑体" panose="02010609060101010101" pitchFamily="49" charset="-122"/>
                      </a:rPr>
                      <m:t>−</m:t>
                    </m:r>
                  </m:oMath>
                </a14:m>
                <a:r>
                  <a:rPr lang="zh-CN" altLang="zh-CN" sz="2000" dirty="0">
                    <a:latin typeface="黑体" panose="02010609060101010101" pitchFamily="49" charset="-122"/>
                    <a:ea typeface="黑体" panose="02010609060101010101" pitchFamily="49" charset="-122"/>
                  </a:rPr>
                  <a:t>贪心策略选择对应的动作</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记录反馈值</a:t>
                </a:r>
                <a14:m>
                  <m:oMath xmlns:m="http://schemas.openxmlformats.org/officeDocument/2006/math">
                    <m:r>
                      <a:rPr lang="en-US" altLang="zh-CN" sz="2000" i="1">
                        <a:latin typeface="Cambria Math" panose="02040503050406030204" pitchFamily="18" charset="0"/>
                        <a:ea typeface="黑体" panose="02010609060101010101" pitchFamily="49" charset="-122"/>
                      </a:rPr>
                      <m:t>𝑅</m:t>
                    </m:r>
                    <m:d>
                      <m:dPr>
                        <m:ctrlPr>
                          <a:rPr lang="zh-CN" altLang="zh-CN" sz="2000" i="1">
                            <a:latin typeface="Cambria Math" panose="02040503050406030204"/>
                            <a:ea typeface="黑体" panose="02010609060101010101" pitchFamily="49" charset="-122"/>
                          </a:rPr>
                        </m:ctrlPr>
                      </m:dPr>
                      <m:e>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r>
                          <a:rPr lang="en-US" altLang="zh-CN" sz="2000">
                            <a:latin typeface="Cambria Math" panose="02040503050406030204" pitchFamily="18" charset="0"/>
                            <a:ea typeface="黑体" panose="02010609060101010101" pitchFamily="49" charset="-122"/>
                          </a:rPr>
                          <m:t>,</m:t>
                        </m:r>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e>
                    </m:d>
                  </m:oMath>
                </a14:m>
                <a:r>
                  <a:rPr lang="zh-CN" altLang="zh-CN" sz="2000" dirty="0">
                    <a:latin typeface="黑体" panose="02010609060101010101" pitchFamily="49" charset="-122"/>
                    <a:ea typeface="黑体" panose="02010609060101010101" pitchFamily="49" charset="-122"/>
                  </a:rPr>
                  <a:t>和更新后的状态</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1</m:t>
                        </m:r>
                        <m:r>
                          <a:rPr lang="en-US" altLang="zh-CN" sz="2000">
                            <a:latin typeface="Cambria Math" panose="02040503050406030204" pitchFamily="18" charset="0"/>
                            <a:ea typeface="黑体" panose="02010609060101010101" pitchFamily="49" charset="-122"/>
                          </a:rPr>
                          <m:t>)</m:t>
                        </m:r>
                      </m:sup>
                    </m:sSup>
                  </m:oMath>
                </a14:m>
                <a:endParaRPr lang="en-US" altLang="zh-CN" sz="2000" dirty="0" smtClean="0">
                  <a:latin typeface="+mn-ea"/>
                  <a:cs typeface="+mn-ea"/>
                </a:endParaRPr>
              </a:p>
              <a:p>
                <a:pPr lvl="2"/>
                <a:r>
                  <a:rPr lang="zh-CN" altLang="zh-CN" sz="2000" dirty="0">
                    <a:latin typeface="黑体" panose="02010609060101010101" pitchFamily="49" charset="-122"/>
                    <a:ea typeface="黑体" panose="02010609060101010101" pitchFamily="49" charset="-122"/>
                  </a:rPr>
                  <a:t>（</a:t>
                </a:r>
                <a:r>
                  <a:rPr lang="en-US" altLang="zh-CN" sz="2000" dirty="0">
                    <a:latin typeface="黑体" panose="02010609060101010101" pitchFamily="49" charset="-122"/>
                    <a:ea typeface="黑体" panose="02010609060101010101" pitchFamily="49" charset="-122"/>
                  </a:rPr>
                  <a:t>3</a:t>
                </a:r>
                <a:r>
                  <a:rPr lang="zh-CN" altLang="zh-CN" sz="2000" dirty="0">
                    <a:latin typeface="黑体" panose="02010609060101010101" pitchFamily="49" charset="-122"/>
                    <a:ea typeface="黑体" panose="02010609060101010101" pitchFamily="49" charset="-122"/>
                  </a:rPr>
                  <a:t>）根据如下公式更新动作值函数的</a:t>
                </a:r>
                <a:r>
                  <a:rPr lang="zh-CN" altLang="zh-CN" sz="2000" dirty="0" smtClean="0">
                    <a:latin typeface="黑体" panose="02010609060101010101" pitchFamily="49" charset="-122"/>
                    <a:ea typeface="黑体" panose="02010609060101010101" pitchFamily="49" charset="-122"/>
                  </a:rPr>
                  <a:t>取值</a:t>
                </a:r>
                <a:r>
                  <a:rPr lang="zh-CN" altLang="en-US" sz="2000" dirty="0" smtClean="0">
                    <a:latin typeface="黑体" panose="02010609060101010101" pitchFamily="49" charset="-122"/>
                    <a:ea typeface="黑体" panose="02010609060101010101" pitchFamily="49" charset="-122"/>
                  </a:rPr>
                  <a:t>：</a:t>
                </a:r>
                <a:r>
                  <a:rPr lang="zh-CN" altLang="zh-CN" sz="2000" dirty="0">
                    <a:solidFill>
                      <a:srgbClr val="FF0000"/>
                    </a:solidFill>
                    <a:ea typeface="黑体" panose="02010609060101010101" pitchFamily="49" charset="-122"/>
                  </a:rPr>
                  <a:t> </a:t>
                </a:r>
                <a14:m>
                  <m:oMath xmlns:m="http://schemas.openxmlformats.org/officeDocument/2006/math">
                    <m:sSubSup>
                      <m:sSubSupPr>
                        <m:ctrlPr>
                          <a:rPr lang="zh-CN" altLang="zh-CN" sz="2000" i="1">
                            <a:solidFill>
                              <a:srgbClr val="FF0000"/>
                            </a:solidFill>
                            <a:latin typeface="Cambria Math" panose="02040503050406030204"/>
                            <a:ea typeface="黑体" panose="02010609060101010101" pitchFamily="49" charset="-122"/>
                          </a:rPr>
                        </m:ctrlPr>
                      </m:sSubSupPr>
                      <m:e>
                        <m:r>
                          <a:rPr lang="en-US" altLang="zh-CN" sz="2000" i="1">
                            <a:solidFill>
                              <a:srgbClr val="FF0000"/>
                            </a:solidFill>
                            <a:latin typeface="Cambria Math" panose="02040503050406030204" pitchFamily="18" charset="0"/>
                            <a:ea typeface="黑体" panose="02010609060101010101" pitchFamily="49" charset="-122"/>
                          </a:rPr>
                          <m:t>𝑄</m:t>
                        </m:r>
                      </m:e>
                      <m:sub>
                        <m:r>
                          <a:rPr lang="en-US" altLang="zh-CN" sz="2000" i="1">
                            <a:solidFill>
                              <a:srgbClr val="FF0000"/>
                            </a:solidFill>
                            <a:latin typeface="Cambria Math" panose="02040503050406030204" pitchFamily="18" charset="0"/>
                            <a:ea typeface="黑体" panose="02010609060101010101" pitchFamily="49" charset="-122"/>
                          </a:rPr>
                          <m:t>ℎ</m:t>
                        </m:r>
                      </m:sub>
                      <m:sup>
                        <m:r>
                          <a:rPr lang="en-US" altLang="zh-CN" sz="2000">
                            <a:solidFill>
                              <a:srgbClr val="FF0000"/>
                            </a:solidFill>
                            <a:latin typeface="Cambria Math" panose="02040503050406030204" pitchFamily="18" charset="0"/>
                            <a:ea typeface="黑体" panose="02010609060101010101" pitchFamily="49" charset="-122"/>
                          </a:rPr>
                          <m:t>′</m:t>
                        </m:r>
                      </m:sup>
                    </m:sSubSup>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𝑎</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e>
                    </m:d>
                    <m:r>
                      <a:rPr lang="en-US" altLang="zh-CN" sz="2000">
                        <a:solidFill>
                          <a:srgbClr val="FF0000"/>
                        </a:solidFill>
                        <a:latin typeface="Cambria Math" panose="02040503050406030204" pitchFamily="18" charset="0"/>
                        <a:ea typeface="黑体" panose="02010609060101010101" pitchFamily="49" charset="-122"/>
                      </a:rPr>
                      <m:t>=</m:t>
                    </m:r>
                    <m:sSubSup>
                      <m:sSubSupPr>
                        <m:ctrlPr>
                          <a:rPr lang="zh-CN" altLang="zh-CN" sz="2000" i="1">
                            <a:solidFill>
                              <a:srgbClr val="FF0000"/>
                            </a:solidFill>
                            <a:latin typeface="Cambria Math" panose="02040503050406030204"/>
                            <a:ea typeface="黑体" panose="02010609060101010101" pitchFamily="49" charset="-122"/>
                          </a:rPr>
                        </m:ctrlPr>
                      </m:sSubSupPr>
                      <m:e>
                        <m:r>
                          <a:rPr lang="en-US" altLang="zh-CN" sz="2000" i="1">
                            <a:solidFill>
                              <a:srgbClr val="FF0000"/>
                            </a:solidFill>
                            <a:latin typeface="Cambria Math" panose="02040503050406030204" pitchFamily="18" charset="0"/>
                            <a:ea typeface="黑体" panose="02010609060101010101" pitchFamily="49" charset="-122"/>
                          </a:rPr>
                          <m:t>𝑄</m:t>
                        </m:r>
                      </m:e>
                      <m:sub>
                        <m:r>
                          <a:rPr lang="en-US" altLang="zh-CN" sz="2000" i="1">
                            <a:solidFill>
                              <a:srgbClr val="FF0000"/>
                            </a:solidFill>
                            <a:latin typeface="Cambria Math" panose="02040503050406030204" pitchFamily="18" charset="0"/>
                            <a:ea typeface="黑体" panose="02010609060101010101" pitchFamily="49" charset="-122"/>
                          </a:rPr>
                          <m:t>ℎ</m:t>
                        </m:r>
                      </m:sub>
                      <m:sup>
                        <m:r>
                          <a:rPr lang="en-US" altLang="zh-CN" sz="2000">
                            <a:solidFill>
                              <a:srgbClr val="FF0000"/>
                            </a:solidFill>
                            <a:latin typeface="Cambria Math" panose="02040503050406030204" pitchFamily="18" charset="0"/>
                            <a:ea typeface="黑体" panose="02010609060101010101" pitchFamily="49" charset="-122"/>
                          </a:rPr>
                          <m:t> </m:t>
                        </m:r>
                      </m:sup>
                    </m:sSubSup>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𝑎</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e>
                    </m:d>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𝛼</m:t>
                    </m:r>
                    <m:d>
                      <m:dPr>
                        <m:begChr m:val="["/>
                        <m:endChr m:val="]"/>
                        <m:ctrlPr>
                          <a:rPr lang="zh-CN" altLang="zh-CN" sz="2000" i="1">
                            <a:solidFill>
                              <a:srgbClr val="FF0000"/>
                            </a:solidFill>
                            <a:latin typeface="Cambria Math" panose="02040503050406030204"/>
                            <a:ea typeface="黑体" panose="02010609060101010101" pitchFamily="49" charset="-122"/>
                          </a:rPr>
                        </m:ctrlPr>
                      </m:dPr>
                      <m:e>
                        <m:r>
                          <a:rPr lang="en-US" altLang="zh-CN" sz="2000" i="1">
                            <a:solidFill>
                              <a:srgbClr val="FF0000"/>
                            </a:solidFill>
                            <a:latin typeface="Cambria Math" panose="02040503050406030204" pitchFamily="18" charset="0"/>
                            <a:ea typeface="黑体" panose="02010609060101010101" pitchFamily="49" charset="-122"/>
                          </a:rPr>
                          <m:t>𝑅</m:t>
                        </m:r>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𝑎</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e>
                        </m:d>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𝛾</m:t>
                        </m:r>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𝑚𝑎𝑥</m:t>
                            </m:r>
                          </m:e>
                          <m:sub>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𝑎</m:t>
                                </m:r>
                              </m:e>
                              <m:sup>
                                <m:r>
                                  <a:rPr lang="en-US" altLang="zh-CN" sz="2000">
                                    <a:solidFill>
                                      <a:srgbClr val="FF0000"/>
                                    </a:solidFill>
                                    <a:latin typeface="Cambria Math" panose="02040503050406030204" pitchFamily="18" charset="0"/>
                                    <a:ea typeface="黑体" panose="02010609060101010101" pitchFamily="49" charset="-122"/>
                                  </a:rPr>
                                  <m:t>∗</m:t>
                                </m:r>
                              </m:sup>
                            </m:sSup>
                          </m:sub>
                        </m:sSub>
                        <m:sSubSup>
                          <m:sSubSupPr>
                            <m:ctrlPr>
                              <a:rPr lang="zh-CN" altLang="zh-CN" sz="2000" i="1">
                                <a:solidFill>
                                  <a:srgbClr val="FF0000"/>
                                </a:solidFill>
                                <a:latin typeface="Cambria Math" panose="02040503050406030204"/>
                                <a:ea typeface="黑体" panose="02010609060101010101" pitchFamily="49" charset="-122"/>
                              </a:rPr>
                            </m:ctrlPr>
                          </m:sSubSupPr>
                          <m:e>
                            <m:r>
                              <a:rPr lang="en-US" altLang="zh-CN" sz="2000" i="1">
                                <a:solidFill>
                                  <a:srgbClr val="FF0000"/>
                                </a:solidFill>
                                <a:latin typeface="Cambria Math" panose="02040503050406030204" pitchFamily="18" charset="0"/>
                                <a:ea typeface="黑体" panose="02010609060101010101" pitchFamily="49" charset="-122"/>
                              </a:rPr>
                              <m:t>𝑄</m:t>
                            </m:r>
                          </m:e>
                          <m:sub>
                            <m:r>
                              <a:rPr lang="en-US" altLang="zh-CN" sz="2000" i="1">
                                <a:solidFill>
                                  <a:srgbClr val="FF0000"/>
                                </a:solidFill>
                                <a:latin typeface="Cambria Math" panose="02040503050406030204" pitchFamily="18" charset="0"/>
                                <a:ea typeface="黑体" panose="02010609060101010101" pitchFamily="49" charset="-122"/>
                              </a:rPr>
                              <m:t>ℎ</m:t>
                            </m:r>
                          </m:sub>
                          <m:sup>
                            <m:r>
                              <a:rPr lang="en-US" altLang="zh-CN" sz="2000">
                                <a:solidFill>
                                  <a:srgbClr val="FF0000"/>
                                </a:solidFill>
                                <a:latin typeface="Cambria Math" panose="02040503050406030204" pitchFamily="18" charset="0"/>
                                <a:ea typeface="黑体" panose="02010609060101010101" pitchFamily="49" charset="-122"/>
                              </a:rPr>
                              <m:t> </m:t>
                            </m:r>
                          </m:sup>
                        </m:sSubSup>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1</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𝑎</m:t>
                                </m:r>
                              </m:e>
                              <m:sup>
                                <m:r>
                                  <a:rPr lang="en-US" altLang="zh-CN" sz="2000">
                                    <a:solidFill>
                                      <a:srgbClr val="FF0000"/>
                                    </a:solidFill>
                                    <a:latin typeface="Cambria Math" panose="02040503050406030204" pitchFamily="18" charset="0"/>
                                    <a:ea typeface="黑体" panose="02010609060101010101" pitchFamily="49" charset="-122"/>
                                  </a:rPr>
                                  <m:t>∗</m:t>
                                </m:r>
                              </m:sup>
                            </m:sSup>
                          </m:e>
                        </m:d>
                        <m:r>
                          <a:rPr lang="en-US" altLang="zh-CN" sz="2000">
                            <a:solidFill>
                              <a:srgbClr val="FF0000"/>
                            </a:solidFill>
                            <a:latin typeface="Cambria Math" panose="02040503050406030204" pitchFamily="18" charset="0"/>
                            <a:ea typeface="黑体" panose="02010609060101010101" pitchFamily="49" charset="-122"/>
                          </a:rPr>
                          <m:t>−</m:t>
                        </m:r>
                        <m:sSubSup>
                          <m:sSubSupPr>
                            <m:ctrlPr>
                              <a:rPr lang="zh-CN" altLang="zh-CN" sz="2000" i="1">
                                <a:solidFill>
                                  <a:srgbClr val="FF0000"/>
                                </a:solidFill>
                                <a:latin typeface="Cambria Math" panose="02040503050406030204"/>
                                <a:ea typeface="黑体" panose="02010609060101010101" pitchFamily="49" charset="-122"/>
                              </a:rPr>
                            </m:ctrlPr>
                          </m:sSubSupPr>
                          <m:e>
                            <m:r>
                              <a:rPr lang="en-US" altLang="zh-CN" sz="2000" i="1">
                                <a:solidFill>
                                  <a:srgbClr val="FF0000"/>
                                </a:solidFill>
                                <a:latin typeface="Cambria Math" panose="02040503050406030204" pitchFamily="18" charset="0"/>
                                <a:ea typeface="黑体" panose="02010609060101010101" pitchFamily="49" charset="-122"/>
                              </a:rPr>
                              <m:t>𝑄</m:t>
                            </m:r>
                          </m:e>
                          <m:sub>
                            <m:r>
                              <a:rPr lang="en-US" altLang="zh-CN" sz="2000" i="1">
                                <a:solidFill>
                                  <a:srgbClr val="FF0000"/>
                                </a:solidFill>
                                <a:latin typeface="Cambria Math" panose="02040503050406030204" pitchFamily="18" charset="0"/>
                                <a:ea typeface="黑体" panose="02010609060101010101" pitchFamily="49" charset="-122"/>
                              </a:rPr>
                              <m:t>ℎ</m:t>
                            </m:r>
                          </m:sub>
                          <m:sup>
                            <m:r>
                              <a:rPr lang="en-US" altLang="zh-CN" sz="2000">
                                <a:solidFill>
                                  <a:srgbClr val="FF0000"/>
                                </a:solidFill>
                                <a:latin typeface="Cambria Math" panose="02040503050406030204" pitchFamily="18" charset="0"/>
                                <a:ea typeface="黑体" panose="02010609060101010101" pitchFamily="49" charset="-122"/>
                              </a:rPr>
                              <m:t> </m:t>
                            </m:r>
                          </m:sup>
                        </m:sSubSup>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𝑎</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e>
                        </m:d>
                      </m:e>
                    </m:d>
                  </m:oMath>
                </a14:m>
                <a:endParaRPr lang="en-US" altLang="zh-CN" sz="2000" dirty="0" smtClean="0">
                  <a:latin typeface="+mn-ea"/>
                  <a:cs typeface="+mn-ea"/>
                </a:endParaRPr>
              </a:p>
              <a:p>
                <a:pPr lvl="2"/>
                <a:r>
                  <a:rPr lang="zh-CN" altLang="zh-CN" sz="2000" dirty="0">
                    <a:latin typeface="黑体" panose="02010609060101010101" pitchFamily="49" charset="-122"/>
                    <a:ea typeface="黑体" panose="02010609060101010101" pitchFamily="49" charset="-122"/>
                  </a:rPr>
                  <a:t>（</a:t>
                </a:r>
                <a:r>
                  <a:rPr lang="en-US" altLang="zh-CN" sz="2000" dirty="0">
                    <a:latin typeface="黑体" panose="02010609060101010101" pitchFamily="49" charset="-122"/>
                    <a:ea typeface="黑体" panose="02010609060101010101" pitchFamily="49" charset="-122"/>
                  </a:rPr>
                  <a:t>4</a:t>
                </a:r>
                <a:r>
                  <a:rPr lang="zh-CN" altLang="zh-CN" sz="2000" dirty="0">
                    <a:latin typeface="黑体" panose="02010609060101010101" pitchFamily="49" charset="-122"/>
                    <a:ea typeface="黑体" panose="02010609060101010101" pitchFamily="49" charset="-122"/>
                  </a:rPr>
                  <a:t>）若值函数不收敛，则令</a:t>
                </a:r>
                <a14:m>
                  <m:oMath xmlns:m="http://schemas.openxmlformats.org/officeDocument/2006/math">
                    <m:sSubSup>
                      <m:sSubSupPr>
                        <m:ctrlPr>
                          <a:rPr lang="zh-CN" altLang="zh-CN" sz="2000" i="1">
                            <a:latin typeface="Cambria Math" panose="02040503050406030204"/>
                            <a:ea typeface="黑体" panose="02010609060101010101" pitchFamily="49" charset="-122"/>
                          </a:rPr>
                        </m:ctrlPr>
                      </m:sSubSupPr>
                      <m:e>
                        <m:r>
                          <a:rPr lang="en-US" altLang="zh-CN" sz="2000" i="1">
                            <a:latin typeface="Cambria Math" panose="02040503050406030204" pitchFamily="18" charset="0"/>
                            <a:ea typeface="黑体" panose="02010609060101010101" pitchFamily="49" charset="-122"/>
                          </a:rPr>
                          <m:t>𝑄</m:t>
                        </m:r>
                      </m:e>
                      <m:sub>
                        <m:r>
                          <a:rPr lang="en-US" altLang="zh-CN" sz="2000" i="1">
                            <a:latin typeface="Cambria Math" panose="02040503050406030204" pitchFamily="18" charset="0"/>
                            <a:ea typeface="黑体" panose="02010609060101010101" pitchFamily="49" charset="-122"/>
                          </a:rPr>
                          <m:t>ℎ</m:t>
                        </m:r>
                      </m:sub>
                      <m:sup>
                        <m:r>
                          <a:rPr lang="en-US" altLang="zh-CN" sz="2000">
                            <a:latin typeface="Cambria Math" panose="02040503050406030204" pitchFamily="18" charset="0"/>
                            <a:ea typeface="黑体" panose="02010609060101010101" pitchFamily="49" charset="-122"/>
                          </a:rPr>
                          <m:t> </m:t>
                        </m:r>
                      </m:sup>
                    </m:sSubSup>
                    <m:d>
                      <m:dPr>
                        <m:ctrlPr>
                          <a:rPr lang="zh-CN" altLang="zh-CN" sz="2000" i="1">
                            <a:latin typeface="Cambria Math" panose="02040503050406030204"/>
                            <a:ea typeface="黑体" panose="02010609060101010101" pitchFamily="49" charset="-122"/>
                          </a:rPr>
                        </m:ctrlPr>
                      </m:dPr>
                      <m:e>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r>
                          <a:rPr lang="en-US" altLang="zh-CN" sz="2000">
                            <a:latin typeface="Cambria Math" panose="02040503050406030204" pitchFamily="18" charset="0"/>
                            <a:ea typeface="黑体" panose="02010609060101010101" pitchFamily="49" charset="-122"/>
                          </a:rPr>
                          <m:t>,</m:t>
                        </m:r>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e>
                    </m:d>
                    <m:r>
                      <a:rPr lang="en-US" altLang="zh-CN" sz="2000">
                        <a:latin typeface="Cambria Math" panose="02040503050406030204" pitchFamily="18" charset="0"/>
                        <a:ea typeface="黑体" panose="02010609060101010101" pitchFamily="49" charset="-122"/>
                      </a:rPr>
                      <m:t>=</m:t>
                    </m:r>
                    <m:sSubSup>
                      <m:sSubSupPr>
                        <m:ctrlPr>
                          <a:rPr lang="zh-CN" altLang="zh-CN" sz="2000" i="1">
                            <a:latin typeface="Cambria Math" panose="02040503050406030204"/>
                            <a:ea typeface="黑体" panose="02010609060101010101" pitchFamily="49" charset="-122"/>
                          </a:rPr>
                        </m:ctrlPr>
                      </m:sSubSupPr>
                      <m:e>
                        <m:r>
                          <a:rPr lang="en-US" altLang="zh-CN" sz="2000" i="1">
                            <a:latin typeface="Cambria Math" panose="02040503050406030204" pitchFamily="18" charset="0"/>
                            <a:ea typeface="黑体" panose="02010609060101010101" pitchFamily="49" charset="-122"/>
                          </a:rPr>
                          <m:t>𝑄</m:t>
                        </m:r>
                      </m:e>
                      <m:sub>
                        <m:r>
                          <a:rPr lang="en-US" altLang="zh-CN" sz="2000" i="1">
                            <a:latin typeface="Cambria Math" panose="02040503050406030204" pitchFamily="18" charset="0"/>
                            <a:ea typeface="黑体" panose="02010609060101010101" pitchFamily="49" charset="-122"/>
                          </a:rPr>
                          <m:t>ℎ</m:t>
                        </m:r>
                      </m:sub>
                      <m:sup>
                        <m:r>
                          <a:rPr lang="en-US" altLang="zh-CN" sz="2000">
                            <a:latin typeface="Cambria Math" panose="02040503050406030204" pitchFamily="18" charset="0"/>
                            <a:ea typeface="黑体" panose="02010609060101010101" pitchFamily="49" charset="-122"/>
                          </a:rPr>
                          <m:t>′</m:t>
                        </m:r>
                      </m:sup>
                    </m:sSubSup>
                    <m:d>
                      <m:dPr>
                        <m:ctrlPr>
                          <a:rPr lang="zh-CN" altLang="zh-CN" sz="2000" i="1">
                            <a:latin typeface="Cambria Math" panose="02040503050406030204"/>
                            <a:ea typeface="黑体" panose="02010609060101010101" pitchFamily="49" charset="-122"/>
                          </a:rPr>
                        </m:ctrlPr>
                      </m:dPr>
                      <m:e>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r>
                          <a:rPr lang="en-US" altLang="zh-CN" sz="2000">
                            <a:latin typeface="Cambria Math" panose="02040503050406030204" pitchFamily="18" charset="0"/>
                            <a:ea typeface="黑体" panose="02010609060101010101" pitchFamily="49" charset="-122"/>
                          </a:rPr>
                          <m:t>,</m:t>
                        </m:r>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sup>
                        </m:sSup>
                      </m:e>
                    </m:d>
                  </m:oMath>
                </a14:m>
                <a:r>
                  <a:rPr lang="zh-CN" altLang="zh-CN" sz="2000" dirty="0">
                    <a:latin typeface="黑体" panose="02010609060101010101" pitchFamily="49" charset="-122"/>
                    <a:ea typeface="黑体" panose="02010609060101010101" pitchFamily="49" charset="-122"/>
                  </a:rPr>
                  <a:t>并使用</a:t>
                </a:r>
                <a14:m>
                  <m:oMath xmlns:m="http://schemas.openxmlformats.org/officeDocument/2006/math">
                    <m:r>
                      <a:rPr lang="en-US" altLang="zh-CN" sz="2000" i="1">
                        <a:latin typeface="Cambria Math" panose="02040503050406030204" pitchFamily="18" charset="0"/>
                        <a:ea typeface="黑体" panose="02010609060101010101" pitchFamily="49" charset="-122"/>
                      </a:rPr>
                      <m:t>𝜖</m:t>
                    </m:r>
                    <m:r>
                      <a:rPr lang="zh-CN" altLang="en-US" sz="2000">
                        <a:latin typeface="Cambria Math" panose="02040503050406030204" pitchFamily="18" charset="0"/>
                        <a:ea typeface="黑体" panose="02010609060101010101" pitchFamily="49" charset="-122"/>
                      </a:rPr>
                      <m:t>−</m:t>
                    </m:r>
                  </m:oMath>
                </a14:m>
                <a:r>
                  <a:rPr lang="zh-CN" altLang="zh-CN" sz="2000" dirty="0">
                    <a:latin typeface="黑体" panose="02010609060101010101" pitchFamily="49" charset="-122"/>
                    <a:ea typeface="黑体" panose="02010609060101010101" pitchFamily="49" charset="-122"/>
                  </a:rPr>
                  <a:t>贪心策略选择</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𝑠</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1</m:t>
                        </m:r>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对应的动作</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𝑎</m:t>
                        </m:r>
                      </m:e>
                      <m:sup>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𝑡</m:t>
                        </m:r>
                        <m:r>
                          <a:rPr lang="en-US" altLang="zh-CN" sz="2000">
                            <a:latin typeface="Cambria Math" panose="02040503050406030204" pitchFamily="18" charset="0"/>
                            <a:ea typeface="黑体" panose="02010609060101010101" pitchFamily="49" charset="-122"/>
                          </a:rPr>
                          <m:t>+</m:t>
                        </m:r>
                        <m:r>
                          <a:rPr lang="en-US" altLang="zh-CN" sz="2000" i="1">
                            <a:latin typeface="Cambria Math" panose="02040503050406030204" pitchFamily="18" charset="0"/>
                            <a:ea typeface="黑体" panose="02010609060101010101" pitchFamily="49" charset="-122"/>
                          </a:rPr>
                          <m:t>1</m:t>
                        </m:r>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，返回步骤（</a:t>
                </a:r>
                <a:r>
                  <a:rPr lang="en-US" altLang="zh-CN" sz="2000" dirty="0">
                    <a:latin typeface="黑体" panose="02010609060101010101" pitchFamily="49" charset="-122"/>
                    <a:ea typeface="黑体" panose="02010609060101010101" pitchFamily="49" charset="-122"/>
                  </a:rPr>
                  <a:t>1</a:t>
                </a:r>
                <a:r>
                  <a:rPr lang="zh-CN" altLang="zh-CN" sz="2000" dirty="0">
                    <a:latin typeface="黑体" panose="02010609060101010101" pitchFamily="49" charset="-122"/>
                    <a:ea typeface="黑体" panose="02010609060101010101" pitchFamily="49" charset="-122"/>
                  </a:rPr>
                  <a:t>）；否则，</a:t>
                </a:r>
                <a:r>
                  <a:rPr lang="zh-CN" altLang="zh-CN" sz="2000" dirty="0" smtClean="0">
                    <a:latin typeface="黑体" panose="02010609060101010101" pitchFamily="49" charset="-122"/>
                    <a:ea typeface="黑体" panose="02010609060101010101" pitchFamily="49" charset="-122"/>
                  </a:rPr>
                  <a:t>令</a:t>
                </a:r>
                <a:r>
                  <a:rPr lang="zh-CN" altLang="en-US" sz="2000" dirty="0" smtClean="0">
                    <a:latin typeface="黑体" panose="02010609060101010101" pitchFamily="49" charset="-122"/>
                    <a:ea typeface="黑体" panose="02010609060101010101" pitchFamily="49" charset="-122"/>
                  </a:rPr>
                  <a:t>：</a:t>
                </a:r>
                <a:r>
                  <a:rPr lang="zh-CN" altLang="zh-CN" sz="2000" dirty="0">
                    <a:solidFill>
                      <a:srgbClr val="FF0000"/>
                    </a:solidFill>
                    <a:ea typeface="黑体" panose="02010609060101010101" pitchFamily="49" charset="-122"/>
                  </a:rPr>
                  <a:t> </a:t>
                </a:r>
                <a14:m>
                  <m:oMath xmlns:m="http://schemas.openxmlformats.org/officeDocument/2006/math">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ℎ</m:t>
                        </m:r>
                      </m:e>
                      <m:sup>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b>
                      <m:sSubPr>
                        <m:ctrlPr>
                          <a:rPr lang="zh-CN" altLang="zh-CN" sz="2000" i="1">
                            <a:solidFill>
                              <a:srgbClr val="FF0000"/>
                            </a:solidFill>
                            <a:latin typeface="Cambria Math" panose="02040503050406030204"/>
                            <a:ea typeface="黑体" panose="02010609060101010101" pitchFamily="49" charset="-122"/>
                          </a:rPr>
                        </m:ctrlPr>
                      </m:sSubPr>
                      <m:e>
                        <m:r>
                          <a:rPr lang="en-US" altLang="zh-CN" sz="2000" i="1">
                            <a:solidFill>
                              <a:srgbClr val="FF0000"/>
                            </a:solidFill>
                            <a:latin typeface="Cambria Math" panose="02040503050406030204" pitchFamily="18" charset="0"/>
                            <a:ea typeface="黑体" panose="02010609060101010101" pitchFamily="49" charset="-122"/>
                          </a:rPr>
                          <m:t>𝑎𝑟𝑔</m:t>
                        </m:r>
                      </m:e>
                      <m:sub>
                        <m:r>
                          <a:rPr lang="en-US" altLang="zh-CN" sz="2000" i="1">
                            <a:solidFill>
                              <a:srgbClr val="FF0000"/>
                            </a:solidFill>
                            <a:latin typeface="Cambria Math" panose="02040503050406030204" pitchFamily="18" charset="0"/>
                            <a:ea typeface="黑体" panose="02010609060101010101" pitchFamily="49" charset="-122"/>
                          </a:rPr>
                          <m:t>ℎ</m:t>
                        </m:r>
                      </m:sub>
                    </m:sSub>
                    <m:r>
                      <a:rPr lang="en-US" altLang="zh-CN" sz="2000" i="1">
                        <a:solidFill>
                          <a:srgbClr val="FF0000"/>
                        </a:solidFill>
                        <a:latin typeface="Cambria Math" panose="02040503050406030204" pitchFamily="18" charset="0"/>
                        <a:ea typeface="黑体" panose="02010609060101010101" pitchFamily="49" charset="-122"/>
                      </a:rPr>
                      <m:t>𝑚𝑎𝑥</m:t>
                    </m:r>
                    <m:sSubSup>
                      <m:sSubSupPr>
                        <m:ctrlPr>
                          <a:rPr lang="zh-CN" altLang="zh-CN" sz="2000" i="1">
                            <a:solidFill>
                              <a:srgbClr val="FF0000"/>
                            </a:solidFill>
                            <a:latin typeface="Cambria Math" panose="02040503050406030204"/>
                            <a:ea typeface="黑体" panose="02010609060101010101" pitchFamily="49" charset="-122"/>
                          </a:rPr>
                        </m:ctrlPr>
                      </m:sSubSupPr>
                      <m:e>
                        <m:r>
                          <a:rPr lang="en-US" altLang="zh-CN" sz="2000" i="1">
                            <a:solidFill>
                              <a:srgbClr val="FF0000"/>
                            </a:solidFill>
                            <a:latin typeface="Cambria Math" panose="02040503050406030204" pitchFamily="18" charset="0"/>
                            <a:ea typeface="黑体" panose="02010609060101010101" pitchFamily="49" charset="-122"/>
                          </a:rPr>
                          <m:t>𝑄</m:t>
                        </m:r>
                      </m:e>
                      <m:sub>
                        <m:r>
                          <a:rPr lang="en-US" altLang="zh-CN" sz="2000" i="1">
                            <a:solidFill>
                              <a:srgbClr val="FF0000"/>
                            </a:solidFill>
                            <a:latin typeface="Cambria Math" panose="02040503050406030204" pitchFamily="18" charset="0"/>
                            <a:ea typeface="黑体" panose="02010609060101010101" pitchFamily="49" charset="-122"/>
                          </a:rPr>
                          <m:t>ℎ</m:t>
                        </m:r>
                      </m:sub>
                      <m:sup>
                        <m:r>
                          <a:rPr lang="en-US" altLang="zh-CN" sz="2000">
                            <a:solidFill>
                              <a:srgbClr val="FF0000"/>
                            </a:solidFill>
                            <a:latin typeface="Cambria Math" panose="02040503050406030204" pitchFamily="18" charset="0"/>
                            <a:ea typeface="黑体" panose="02010609060101010101" pitchFamily="49" charset="-122"/>
                          </a:rPr>
                          <m:t> </m:t>
                        </m:r>
                      </m:sup>
                    </m:sSubSup>
                    <m:d>
                      <m:dPr>
                        <m:ctrlPr>
                          <a:rPr lang="zh-CN" altLang="zh-CN" sz="2000" i="1">
                            <a:solidFill>
                              <a:srgbClr val="FF0000"/>
                            </a:solidFill>
                            <a:latin typeface="Cambria Math" panose="02040503050406030204"/>
                            <a:ea typeface="黑体" panose="02010609060101010101" pitchFamily="49" charset="-122"/>
                          </a:rPr>
                        </m:ctrlPr>
                      </m:dPr>
                      <m:e>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𝑠</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r>
                          <a:rPr lang="en-US" altLang="zh-CN" sz="2000">
                            <a:solidFill>
                              <a:srgbClr val="FF0000"/>
                            </a:solidFill>
                            <a:latin typeface="Cambria Math" panose="02040503050406030204" pitchFamily="18" charset="0"/>
                            <a:ea typeface="黑体" panose="02010609060101010101" pitchFamily="49" charset="-122"/>
                          </a:rPr>
                          <m:t>,</m:t>
                        </m:r>
                        <m:sSup>
                          <m:sSupPr>
                            <m:ctrlPr>
                              <a:rPr lang="zh-CN" altLang="zh-CN" sz="2000" i="1">
                                <a:solidFill>
                                  <a:srgbClr val="FF0000"/>
                                </a:solidFill>
                                <a:latin typeface="Cambria Math" panose="02040503050406030204"/>
                                <a:ea typeface="黑体" panose="02010609060101010101" pitchFamily="49" charset="-122"/>
                              </a:rPr>
                            </m:ctrlPr>
                          </m:sSupPr>
                          <m:e>
                            <m:r>
                              <a:rPr lang="en-US" altLang="zh-CN" sz="2000" i="1">
                                <a:solidFill>
                                  <a:srgbClr val="FF0000"/>
                                </a:solidFill>
                                <a:latin typeface="Cambria Math" panose="02040503050406030204" pitchFamily="18" charset="0"/>
                                <a:ea typeface="黑体" panose="02010609060101010101" pitchFamily="49" charset="-122"/>
                              </a:rPr>
                              <m:t>𝑎</m:t>
                            </m:r>
                          </m:e>
                          <m:sup>
                            <m:r>
                              <a:rPr lang="en-US" altLang="zh-CN" sz="2000">
                                <a:solidFill>
                                  <a:srgbClr val="FF0000"/>
                                </a:solidFill>
                                <a:latin typeface="Cambria Math" panose="02040503050406030204" pitchFamily="18" charset="0"/>
                                <a:ea typeface="黑体" panose="02010609060101010101" pitchFamily="49" charset="-122"/>
                              </a:rPr>
                              <m:t>(</m:t>
                            </m:r>
                            <m:r>
                              <a:rPr lang="en-US" altLang="zh-CN" sz="2000" i="1">
                                <a:solidFill>
                                  <a:srgbClr val="FF0000"/>
                                </a:solidFill>
                                <a:latin typeface="Cambria Math" panose="02040503050406030204" pitchFamily="18" charset="0"/>
                                <a:ea typeface="黑体" panose="02010609060101010101" pitchFamily="49" charset="-122"/>
                              </a:rPr>
                              <m:t>𝑡</m:t>
                            </m:r>
                            <m:r>
                              <a:rPr lang="en-US" altLang="zh-CN" sz="2000">
                                <a:solidFill>
                                  <a:srgbClr val="FF0000"/>
                                </a:solidFill>
                                <a:latin typeface="Cambria Math" panose="02040503050406030204" pitchFamily="18" charset="0"/>
                                <a:ea typeface="黑体" panose="02010609060101010101" pitchFamily="49" charset="-122"/>
                              </a:rPr>
                              <m:t>)</m:t>
                            </m:r>
                          </m:sup>
                        </m:sSup>
                      </m:e>
                    </m:d>
                  </m:oMath>
                </a14:m>
                <a:r>
                  <a:rPr lang="zh-CN" altLang="en-US" sz="2000" dirty="0" smtClean="0">
                    <a:latin typeface="+mn-ea"/>
                    <a:cs typeface="+mn-ea"/>
                  </a:rPr>
                  <a:t>，</a:t>
                </a:r>
                <a:r>
                  <a:rPr lang="zh-CN" altLang="zh-CN" sz="2000" dirty="0">
                    <a:latin typeface="黑体" panose="02010609060101010101" pitchFamily="49" charset="-122"/>
                    <a:ea typeface="黑体" panose="02010609060101010101" pitchFamily="49" charset="-122"/>
                  </a:rPr>
                  <a:t>求得最优策略</a:t>
                </a:r>
                <a14:m>
                  <m:oMath xmlns:m="http://schemas.openxmlformats.org/officeDocument/2006/math">
                    <m:sSup>
                      <m:sSupPr>
                        <m:ctrlPr>
                          <a:rPr lang="zh-CN" altLang="zh-CN" sz="2000" i="1">
                            <a:latin typeface="Cambria Math" panose="02040503050406030204"/>
                            <a:ea typeface="黑体" panose="02010609060101010101" pitchFamily="49" charset="-122"/>
                          </a:rPr>
                        </m:ctrlPr>
                      </m:sSupPr>
                      <m:e>
                        <m:r>
                          <a:rPr lang="en-US" altLang="zh-CN" sz="2000" i="1">
                            <a:latin typeface="Cambria Math" panose="02040503050406030204" pitchFamily="18" charset="0"/>
                            <a:ea typeface="黑体" panose="02010609060101010101" pitchFamily="49" charset="-122"/>
                          </a:rPr>
                          <m:t>ℎ</m:t>
                        </m:r>
                      </m:e>
                      <m:sup>
                        <m:r>
                          <a:rPr lang="en-US" altLang="zh-CN" sz="2000">
                            <a:latin typeface="Cambria Math" panose="02040503050406030204" pitchFamily="18" charset="0"/>
                            <a:ea typeface="黑体" panose="02010609060101010101" pitchFamily="49" charset="-122"/>
                          </a:rPr>
                          <m:t>∗</m:t>
                        </m:r>
                      </m:sup>
                    </m:sSup>
                  </m:oMath>
                </a14:m>
                <a:r>
                  <a:rPr lang="zh-CN" altLang="zh-CN" sz="2000" dirty="0">
                    <a:latin typeface="黑体" panose="02010609060101010101" pitchFamily="49" charset="-122"/>
                    <a:ea typeface="黑体" panose="02010609060101010101" pitchFamily="49" charset="-122"/>
                  </a:rPr>
                  <a:t>并结束</a:t>
                </a:r>
                <a:r>
                  <a:rPr lang="zh-CN" altLang="zh-CN" sz="2000" dirty="0" smtClean="0">
                    <a:latin typeface="黑体" panose="02010609060101010101" pitchFamily="49" charset="-122"/>
                    <a:ea typeface="黑体" panose="02010609060101010101" pitchFamily="49" charset="-122"/>
                  </a:rPr>
                  <a:t>算法</a:t>
                </a:r>
                <a:endParaRPr lang="en-US" altLang="zh-CN" sz="20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通常认为</a:t>
                </a:r>
                <a:r>
                  <a:rPr lang="en-US" altLang="zh-CN" sz="2400" dirty="0">
                    <a:solidFill>
                      <a:srgbClr val="0000FF"/>
                    </a:solidFill>
                    <a:latin typeface="黑体" panose="02010609060101010101" pitchFamily="49" charset="-122"/>
                    <a:ea typeface="黑体" panose="02010609060101010101" pitchFamily="49" charset="-122"/>
                  </a:rPr>
                  <a:t>Q</a:t>
                </a:r>
                <a:r>
                  <a:rPr lang="zh-CN" altLang="zh-CN" sz="2400" dirty="0">
                    <a:solidFill>
                      <a:srgbClr val="0000FF"/>
                    </a:solidFill>
                    <a:latin typeface="黑体" panose="02010609060101010101" pitchFamily="49" charset="-122"/>
                    <a:ea typeface="黑体" panose="02010609060101010101" pitchFamily="49" charset="-122"/>
                  </a:rPr>
                  <a:t>学习</a:t>
                </a:r>
                <a:r>
                  <a:rPr lang="zh-CN" altLang="zh-CN" sz="2400" dirty="0">
                    <a:latin typeface="黑体" panose="02010609060101010101" pitchFamily="49" charset="-122"/>
                    <a:ea typeface="黑体" panose="02010609060101010101" pitchFamily="49" charset="-122"/>
                  </a:rPr>
                  <a:t>算法是一种</a:t>
                </a:r>
                <a:r>
                  <a:rPr lang="zh-CN" altLang="zh-CN" sz="2400" dirty="0">
                    <a:solidFill>
                      <a:srgbClr val="0000FF"/>
                    </a:solidFill>
                    <a:latin typeface="黑体" panose="02010609060101010101" pitchFamily="49" charset="-122"/>
                    <a:ea typeface="黑体" panose="02010609060101010101" pitchFamily="49" charset="-122"/>
                  </a:rPr>
                  <a:t>最有效</a:t>
                </a:r>
                <a:r>
                  <a:rPr lang="zh-CN" altLang="zh-CN" sz="2400" dirty="0">
                    <a:latin typeface="黑体" panose="02010609060101010101" pitchFamily="49" charset="-122"/>
                    <a:ea typeface="黑体" panose="02010609060101010101" pitchFamily="49" charset="-122"/>
                  </a:rPr>
                  <a:t>的</a:t>
                </a:r>
                <a:r>
                  <a:rPr lang="zh-CN" altLang="zh-CN" sz="2400" dirty="0">
                    <a:solidFill>
                      <a:srgbClr val="0000FF"/>
                    </a:solidFill>
                    <a:latin typeface="黑体" panose="02010609060101010101" pitchFamily="49" charset="-122"/>
                    <a:ea typeface="黑体" panose="02010609060101010101" pitchFamily="49" charset="-122"/>
                  </a:rPr>
                  <a:t>无模型</a:t>
                </a:r>
                <a:r>
                  <a:rPr lang="zh-CN" altLang="zh-CN" sz="2400" dirty="0">
                    <a:latin typeface="黑体" panose="02010609060101010101" pitchFamily="49" charset="-122"/>
                    <a:ea typeface="黑体" panose="02010609060101010101" pitchFamily="49" charset="-122"/>
                  </a:rPr>
                  <a:t>强化学习优化算法</a:t>
                </a:r>
                <a:endParaRPr lang="en-US" altLang="zh-CN" sz="2400" dirty="0" smtClean="0">
                  <a:latin typeface="+mn-ea"/>
                  <a:cs typeface="+mn-ea"/>
                </a:endParaRPr>
              </a:p>
              <a:p>
                <a:pPr lvl="2"/>
                <a:endParaRPr lang="en-US" altLang="zh-CN" sz="20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1479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例：</a:t>
                </a:r>
                <a:r>
                  <a:rPr lang="zh-CN" altLang="en-US" sz="2400" dirty="0">
                    <a:latin typeface="黑体" panose="02010609060101010101" pitchFamily="49" charset="-122"/>
                    <a:ea typeface="黑体" panose="02010609060101010101" pitchFamily="49" charset="-122"/>
                  </a:rPr>
                  <a:t>下图</a:t>
                </a:r>
                <a:r>
                  <a:rPr lang="zh-CN" altLang="zh-CN" sz="2400" dirty="0">
                    <a:latin typeface="黑体" panose="02010609060101010101" pitchFamily="49" charset="-122"/>
                    <a:ea typeface="黑体" panose="02010609060101010101" pitchFamily="49" charset="-122"/>
                  </a:rPr>
                  <a:t>表示某建筑房间分布平面图，其中编号</a:t>
                </a:r>
                <a:r>
                  <a:rPr lang="en-US" altLang="zh-CN" sz="2400" dirty="0">
                    <a:latin typeface="黑体" panose="02010609060101010101" pitchFamily="49" charset="-122"/>
                    <a:ea typeface="黑体" panose="02010609060101010101" pitchFamily="49" charset="-122"/>
                  </a:rPr>
                  <a:t>0</a:t>
                </a:r>
                <a:r>
                  <a:rPr lang="zh-CN" altLang="zh-CN" sz="2400" dirty="0">
                    <a:latin typeface="黑体" panose="02010609060101010101" pitchFamily="49" charset="-122"/>
                    <a:ea typeface="黑体" panose="02010609060101010101" pitchFamily="49" charset="-122"/>
                  </a:rPr>
                  <a:t>至</a:t>
                </a:r>
                <a:r>
                  <a:rPr lang="en-US" altLang="zh-CN" sz="2400" dirty="0">
                    <a:latin typeface="黑体" panose="02010609060101010101" pitchFamily="49" charset="-122"/>
                    <a:ea typeface="黑体" panose="02010609060101010101" pitchFamily="49" charset="-122"/>
                  </a:rPr>
                  <a:t>4</a:t>
                </a:r>
                <a:r>
                  <a:rPr lang="zh-CN" altLang="zh-CN" sz="2400" dirty="0">
                    <a:latin typeface="黑体" panose="02010609060101010101" pitchFamily="49" charset="-122"/>
                    <a:ea typeface="黑体" panose="02010609060101010101" pitchFamily="49" charset="-122"/>
                  </a:rPr>
                  <a:t>表示房间，编号</a:t>
                </a:r>
                <a:r>
                  <a:rPr lang="en-US" altLang="zh-CN" sz="2400" dirty="0">
                    <a:latin typeface="黑体" panose="02010609060101010101" pitchFamily="49" charset="-122"/>
                    <a:ea typeface="黑体" panose="02010609060101010101" pitchFamily="49" charset="-122"/>
                  </a:rPr>
                  <a:t>5</a:t>
                </a:r>
                <a:r>
                  <a:rPr lang="zh-CN" altLang="zh-CN" sz="2400" dirty="0">
                    <a:latin typeface="黑体" panose="02010609060101010101" pitchFamily="49" charset="-122"/>
                    <a:ea typeface="黑体" panose="02010609060101010101" pitchFamily="49" charset="-122"/>
                  </a:rPr>
                  <a:t>表示室外。智能体需从</a:t>
                </a:r>
                <a:r>
                  <a:rPr lang="en-US" altLang="zh-CN" sz="2400" dirty="0">
                    <a:latin typeface="黑体" panose="02010609060101010101" pitchFamily="49" charset="-122"/>
                    <a:ea typeface="黑体" panose="02010609060101010101" pitchFamily="49" charset="-122"/>
                  </a:rPr>
                  <a:t>2</a:t>
                </a:r>
                <a:r>
                  <a:rPr lang="zh-CN" altLang="zh-CN" sz="2400" dirty="0">
                    <a:latin typeface="黑体" panose="02010609060101010101" pitchFamily="49" charset="-122"/>
                    <a:ea typeface="黑体" panose="02010609060101010101" pitchFamily="49" charset="-122"/>
                  </a:rPr>
                  <a:t>号房间出发到达室外。令</a:t>
                </a:r>
                <a14:m>
                  <m:oMath xmlns:m="http://schemas.openxmlformats.org/officeDocument/2006/math">
                    <m:r>
                      <a:rPr lang="en-US" altLang="zh-CN" sz="2400" i="1">
                        <a:latin typeface="Cambria Math" panose="02040503050406030204" pitchFamily="18" charset="0"/>
                        <a:ea typeface="黑体" panose="02010609060101010101" pitchFamily="49" charset="-122"/>
                      </a:rPr>
                      <m:t>𝛾</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m:t>
                    </m:r>
                  </m:oMath>
                </a14:m>
                <a:r>
                  <a:rPr lang="zh-CN" altLang="zh-CN" sz="2400" dirty="0">
                    <a:latin typeface="黑体" panose="02010609060101010101" pitchFamily="49" charset="-122"/>
                    <a:ea typeface="黑体" panose="02010609060101010101" pitchFamily="49" charset="-122"/>
                  </a:rPr>
                  <a:t>，</a:t>
                </a:r>
                <a14:m>
                  <m:oMath xmlns:m="http://schemas.openxmlformats.org/officeDocument/2006/math">
                    <m:r>
                      <a:rPr lang="en-US" altLang="zh-CN" sz="2400" i="1">
                        <a:latin typeface="Cambria Math" panose="02040503050406030204" pitchFamily="18" charset="0"/>
                        <a:ea typeface="黑体" panose="02010609060101010101" pitchFamily="49" charset="-122"/>
                      </a:rPr>
                      <m:t>𝜀</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oMath>
                </a14:m>
                <a:r>
                  <a:rPr lang="zh-CN" altLang="zh-CN" sz="2400" dirty="0">
                    <a:latin typeface="黑体" panose="02010609060101010101" pitchFamily="49" charset="-122"/>
                    <a:ea typeface="黑体" panose="02010609060101010101" pitchFamily="49" charset="-122"/>
                  </a:rPr>
                  <a:t>，</a:t>
                </a:r>
                <a14:m>
                  <m:oMath xmlns:m="http://schemas.openxmlformats.org/officeDocument/2006/math">
                    <m:r>
                      <a:rPr lang="en-US" altLang="zh-CN" sz="2400" i="1">
                        <a:latin typeface="Cambria Math" panose="02040503050406030204" pitchFamily="18" charset="0"/>
                        <a:ea typeface="黑体" panose="02010609060101010101" pitchFamily="49" charset="-122"/>
                      </a:rPr>
                      <m:t>𝛼</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m:t>
                    </m:r>
                  </m:oMath>
                </a14:m>
                <a:r>
                  <a:rPr lang="zh-CN" altLang="zh-CN" sz="2400" dirty="0">
                    <a:latin typeface="黑体" panose="02010609060101010101" pitchFamily="49" charset="-122"/>
                    <a:ea typeface="黑体" panose="02010609060101010101" pitchFamily="49" charset="-122"/>
                  </a:rPr>
                  <a:t>，智能体到达室外动作的奖励函数值为</a:t>
                </a:r>
                <a:r>
                  <a:rPr lang="en-US" altLang="zh-CN" sz="2400" dirty="0">
                    <a:latin typeface="黑体" panose="02010609060101010101" pitchFamily="49" charset="-122"/>
                    <a:ea typeface="黑体" panose="02010609060101010101" pitchFamily="49" charset="-122"/>
                  </a:rPr>
                  <a:t>100</a:t>
                </a:r>
                <a:r>
                  <a:rPr lang="zh-CN" altLang="zh-CN" sz="2400" dirty="0">
                    <a:latin typeface="黑体" panose="02010609060101010101" pitchFamily="49" charset="-122"/>
                    <a:ea typeface="黑体" panose="02010609060101010101" pitchFamily="49" charset="-122"/>
                  </a:rPr>
                  <a:t>，其它动作的奖励函数值为</a:t>
                </a:r>
                <a:r>
                  <a:rPr lang="en-US" altLang="zh-CN" sz="2400" dirty="0">
                    <a:latin typeface="黑体" panose="02010609060101010101" pitchFamily="49" charset="-122"/>
                    <a:ea typeface="黑体" panose="02010609060101010101" pitchFamily="49" charset="-122"/>
                  </a:rPr>
                  <a:t>0</a:t>
                </a:r>
                <a:r>
                  <a:rPr lang="zh-CN" altLang="zh-CN" sz="2400" dirty="0">
                    <a:latin typeface="黑体" panose="02010609060101010101" pitchFamily="49" charset="-122"/>
                    <a:ea typeface="黑体" panose="02010609060101010101" pitchFamily="49" charset="-122"/>
                  </a:rPr>
                  <a:t>。试用</a:t>
                </a:r>
                <a:r>
                  <a:rPr lang="en-US" altLang="zh-CN" sz="2400" dirty="0">
                    <a:latin typeface="黑体" panose="02010609060101010101" pitchFamily="49" charset="-122"/>
                    <a:ea typeface="黑体" panose="02010609060101010101" pitchFamily="49" charset="-122"/>
                  </a:rPr>
                  <a:t>Q</a:t>
                </a:r>
                <a:r>
                  <a:rPr lang="zh-CN" altLang="zh-CN" sz="2400" dirty="0">
                    <a:latin typeface="黑体" panose="02010609060101010101" pitchFamily="49" charset="-122"/>
                    <a:ea typeface="黑体" panose="02010609060101010101" pitchFamily="49" charset="-122"/>
                  </a:rPr>
                  <a:t>学习算法求解最优路径</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68" b="4"/>
                </a:stretch>
              </a:blipFill>
            </p:spPr>
            <p:txBody>
              <a:bodyPr/>
              <a:lstStyle/>
              <a:p>
                <a:r>
                  <a:rPr lang="zh-CN" altLang="en-US">
                    <a:noFill/>
                  </a:rPr>
                  <a:t> </a:t>
                </a:r>
              </a:p>
            </p:txBody>
          </p:sp>
        </mc:Fallback>
      </mc:AlternateContent>
      <p:pic>
        <p:nvPicPr>
          <p:cNvPr id="4" name="图片 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7281" y="3501008"/>
            <a:ext cx="3689435" cy="1872208"/>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b="1"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强化学习主要通过不断获取外部环境反馈信息的方式实现对连续多步自动决策问题的优化</a:t>
            </a:r>
            <a:r>
              <a:rPr lang="zh-CN" altLang="zh-CN" sz="2400" dirty="0" smtClean="0">
                <a:latin typeface="黑体" panose="02010609060101010101" pitchFamily="49" charset="-122"/>
                <a:ea typeface="黑体" panose="02010609060101010101" pitchFamily="49" charset="-122"/>
              </a:rPr>
              <a:t>求解</a:t>
            </a:r>
            <a:endParaRPr lang="en-US" altLang="zh-CN" sz="2400" dirty="0" smtClean="0">
              <a:latin typeface="黑体" panose="02010609060101010101" pitchFamily="49" charset="-122"/>
              <a:ea typeface="黑体" panose="02010609060101010101" pitchFamily="49" charset="-122"/>
            </a:endParaRPr>
          </a:p>
          <a:p>
            <a:pPr lvl="1"/>
            <a:r>
              <a:rPr lang="zh-CN" altLang="zh-CN" sz="2400" dirty="0" smtClean="0">
                <a:latin typeface="黑体" panose="02010609060101010101" pitchFamily="49" charset="-122"/>
                <a:ea typeface="黑体" panose="02010609060101010101" pitchFamily="49" charset="-122"/>
              </a:rPr>
              <a:t>所</a:t>
            </a:r>
            <a:r>
              <a:rPr lang="zh-CN" altLang="zh-CN" sz="2400" dirty="0">
                <a:latin typeface="黑体" panose="02010609060101010101" pitchFamily="49" charset="-122"/>
                <a:ea typeface="黑体" panose="02010609060101010101" pitchFamily="49" charset="-122"/>
              </a:rPr>
              <a:t>要解决的问题形式和所涉及的基本概念与前述</a:t>
            </a:r>
            <a:r>
              <a:rPr lang="zh-CN" altLang="zh-CN" sz="2400" dirty="0">
                <a:solidFill>
                  <a:srgbClr val="0000FF"/>
                </a:solidFill>
                <a:latin typeface="黑体" panose="02010609060101010101" pitchFamily="49" charset="-122"/>
                <a:ea typeface="黑体" panose="02010609060101010101" pitchFamily="49" charset="-122"/>
              </a:rPr>
              <a:t>监督学习</a:t>
            </a:r>
            <a:r>
              <a:rPr lang="zh-CN" altLang="zh-CN" sz="2400" dirty="0">
                <a:latin typeface="黑体" panose="02010609060101010101" pitchFamily="49" charset="-122"/>
                <a:ea typeface="黑体" panose="02010609060101010101" pitchFamily="49" charset="-122"/>
              </a:rPr>
              <a:t>和</a:t>
            </a:r>
            <a:r>
              <a:rPr lang="zh-CN" altLang="zh-CN" sz="2400" dirty="0">
                <a:solidFill>
                  <a:srgbClr val="0000FF"/>
                </a:solidFill>
                <a:latin typeface="黑体" panose="02010609060101010101" pitchFamily="49" charset="-122"/>
                <a:ea typeface="黑体" panose="02010609060101010101" pitchFamily="49" charset="-122"/>
              </a:rPr>
              <a:t>无监督学习</a:t>
            </a:r>
            <a:r>
              <a:rPr lang="zh-CN" altLang="zh-CN" sz="2400" dirty="0">
                <a:latin typeface="黑体" panose="02010609060101010101" pitchFamily="49" charset="-122"/>
                <a:ea typeface="黑体" panose="02010609060101010101" pitchFamily="49" charset="-122"/>
              </a:rPr>
              <a:t>方式都有着较大</a:t>
            </a:r>
            <a:r>
              <a:rPr lang="zh-CN" altLang="zh-CN" sz="2400" dirty="0" smtClean="0">
                <a:latin typeface="黑体" panose="02010609060101010101" pitchFamily="49" charset="-122"/>
                <a:ea typeface="黑体" panose="02010609060101010101" pitchFamily="49" charset="-122"/>
              </a:rPr>
              <a:t>差异</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强化学习的具体过程主要是</a:t>
            </a:r>
            <a:r>
              <a:rPr lang="zh-CN" altLang="zh-CN" sz="2400" dirty="0">
                <a:solidFill>
                  <a:srgbClr val="0000FF"/>
                </a:solidFill>
                <a:latin typeface="黑体" panose="02010609060101010101" pitchFamily="49" charset="-122"/>
                <a:ea typeface="黑体" panose="02010609060101010101" pitchFamily="49" charset="-122"/>
              </a:rPr>
              <a:t>智能体</a:t>
            </a:r>
            <a:r>
              <a:rPr lang="zh-CN" altLang="zh-CN" sz="2400" dirty="0">
                <a:latin typeface="黑体" panose="02010609060101010101" pitchFamily="49" charset="-122"/>
                <a:ea typeface="黑体" panose="02010609060101010101" pitchFamily="49" charset="-122"/>
              </a:rPr>
              <a:t>与其外部环境之间进行不断地动态交互</a:t>
            </a:r>
            <a:r>
              <a:rPr lang="zh-CN" altLang="zh-CN" sz="2400" dirty="0" smtClean="0">
                <a:latin typeface="黑体" panose="02010609060101010101" pitchFamily="49" charset="-122"/>
                <a:ea typeface="黑体" panose="02010609060101010101" pitchFamily="49" charset="-122"/>
              </a:rPr>
              <a:t>过程</a:t>
            </a:r>
            <a:endParaRPr lang="en-US" altLang="zh-CN" sz="2400" dirty="0" smtClean="0">
              <a:latin typeface="黑体" panose="02010609060101010101" pitchFamily="49" charset="-122"/>
              <a:ea typeface="黑体" panose="02010609060101010101" pitchFamily="49" charset="-122"/>
            </a:endParaRPr>
          </a:p>
          <a:p>
            <a:pPr lvl="1"/>
            <a:r>
              <a:rPr lang="zh-CN" altLang="zh-CN" sz="2400" dirty="0" smtClean="0">
                <a:latin typeface="黑体" panose="02010609060101010101" pitchFamily="49" charset="-122"/>
                <a:ea typeface="黑体" panose="02010609060101010101" pitchFamily="49" charset="-122"/>
              </a:rPr>
              <a:t>通常</a:t>
            </a:r>
            <a:r>
              <a:rPr lang="zh-CN" altLang="zh-CN" sz="2400" dirty="0">
                <a:latin typeface="黑体" panose="02010609060101010101" pitchFamily="49" charset="-122"/>
                <a:ea typeface="黑体" panose="02010609060101010101" pitchFamily="49" charset="-122"/>
              </a:rPr>
              <a:t>采用</a:t>
            </a:r>
            <a:r>
              <a:rPr lang="zh-CN" altLang="zh-CN" sz="2400" dirty="0">
                <a:solidFill>
                  <a:srgbClr val="0000FF"/>
                </a:solidFill>
                <a:latin typeface="黑体" panose="02010609060101010101" pitchFamily="49" charset="-122"/>
                <a:ea typeface="黑体" panose="02010609060101010101" pitchFamily="49" charset="-122"/>
              </a:rPr>
              <a:t>马尔可夫模型</a:t>
            </a:r>
            <a:r>
              <a:rPr lang="zh-CN" altLang="zh-CN" sz="2400" dirty="0">
                <a:latin typeface="黑体" panose="02010609060101010101" pitchFamily="49" charset="-122"/>
                <a:ea typeface="黑体" panose="02010609060101010101" pitchFamily="49" charset="-122"/>
              </a:rPr>
              <a:t>表示这种动态交互过程并通过</a:t>
            </a:r>
            <a:r>
              <a:rPr lang="zh-CN" altLang="zh-CN" sz="2400" dirty="0">
                <a:solidFill>
                  <a:srgbClr val="0000FF"/>
                </a:solidFill>
                <a:latin typeface="黑体" panose="02010609060101010101" pitchFamily="49" charset="-122"/>
                <a:ea typeface="黑体" panose="02010609060101010101" pitchFamily="49" charset="-122"/>
              </a:rPr>
              <a:t>策略迭代</a:t>
            </a:r>
            <a:r>
              <a:rPr lang="zh-CN" altLang="zh-CN" sz="2400" dirty="0">
                <a:latin typeface="黑体" panose="02010609060101010101" pitchFamily="49" charset="-122"/>
                <a:ea typeface="黑体" panose="02010609060101010101" pitchFamily="49" charset="-122"/>
              </a:rPr>
              <a:t>、</a:t>
            </a:r>
            <a:r>
              <a:rPr lang="zh-CN" altLang="zh-CN" sz="2400" dirty="0">
                <a:solidFill>
                  <a:srgbClr val="0000FF"/>
                </a:solidFill>
                <a:latin typeface="黑体" panose="02010609060101010101" pitchFamily="49" charset="-122"/>
                <a:ea typeface="黑体" panose="02010609060101010101" pitchFamily="49" charset="-122"/>
              </a:rPr>
              <a:t>值迭代</a:t>
            </a:r>
            <a:r>
              <a:rPr lang="zh-CN" altLang="zh-CN" sz="2400" dirty="0">
                <a:latin typeface="黑体" panose="02010609060101010101" pitchFamily="49" charset="-122"/>
                <a:ea typeface="黑体" panose="02010609060101010101" pitchFamily="49" charset="-122"/>
              </a:rPr>
              <a:t>和</a:t>
            </a:r>
            <a:r>
              <a:rPr lang="zh-CN" altLang="zh-CN" sz="2400" dirty="0">
                <a:solidFill>
                  <a:srgbClr val="0000FF"/>
                </a:solidFill>
                <a:latin typeface="黑体" panose="02010609060101010101" pitchFamily="49" charset="-122"/>
                <a:ea typeface="黑体" panose="02010609060101010101" pitchFamily="49" charset="-122"/>
              </a:rPr>
              <a:t>策略搜索</a:t>
            </a:r>
            <a:r>
              <a:rPr lang="zh-CN" altLang="zh-CN" sz="2400" dirty="0">
                <a:latin typeface="黑体" panose="02010609060101010101" pitchFamily="49" charset="-122"/>
                <a:ea typeface="黑体" panose="02010609060101010101" pitchFamily="49" charset="-122"/>
              </a:rPr>
              <a:t>等方式进行优化计算，获得最优的连续性多步决策</a:t>
            </a:r>
            <a:endParaRPr lang="en-US" altLang="zh-CN" sz="2400" dirty="0" smtClean="0">
              <a:latin typeface="+mn-ea"/>
              <a:cs typeface="+mn-ea"/>
            </a:endParaRP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a:latin typeface="黑体" panose="02010609060101010101" pitchFamily="49" charset="-122"/>
                    <a:ea typeface="黑体" panose="02010609060101010101" pitchFamily="49" charset="-122"/>
                  </a:rPr>
                  <a:t>假设初始策略为随机策略</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oMath>
                </a14:m>
                <a:r>
                  <a:rPr lang="zh-CN" altLang="zh-CN" sz="2400" dirty="0">
                    <a:latin typeface="黑体" panose="02010609060101010101" pitchFamily="49" charset="-122"/>
                    <a:ea typeface="黑体" panose="02010609060101010101" pitchFamily="49" charset="-122"/>
                  </a:rPr>
                  <a:t>，则可用如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图所示马尔可夫决策过程表示该路径规划问题。其中箭头表示动作，例如从</a:t>
                </a:r>
                <a:r>
                  <a:rPr lang="en-US" altLang="zh-CN" sz="2400" dirty="0">
                    <a:latin typeface="黑体" panose="02010609060101010101" pitchFamily="49" charset="-122"/>
                    <a:ea typeface="黑体" panose="02010609060101010101" pitchFamily="49" charset="-122"/>
                  </a:rPr>
                  <a:t>2</a:t>
                </a:r>
                <a:r>
                  <a:rPr lang="zh-CN" altLang="zh-CN" sz="2400" dirty="0">
                    <a:latin typeface="黑体" panose="02010609060101010101" pitchFamily="49" charset="-122"/>
                    <a:ea typeface="黑体" panose="02010609060101010101" pitchFamily="49" charset="-122"/>
                  </a:rPr>
                  <a:t>号房间状态指向</a:t>
                </a:r>
                <a:r>
                  <a:rPr lang="en-US" altLang="zh-CN" sz="2400" dirty="0">
                    <a:latin typeface="黑体" panose="02010609060101010101" pitchFamily="49" charset="-122"/>
                    <a:ea typeface="黑体" panose="02010609060101010101" pitchFamily="49" charset="-122"/>
                  </a:rPr>
                  <a:t>3</a:t>
                </a:r>
                <a:r>
                  <a:rPr lang="zh-CN" altLang="zh-CN" sz="2400" dirty="0">
                    <a:latin typeface="黑体" panose="02010609060101010101" pitchFamily="49" charset="-122"/>
                    <a:ea typeface="黑体" panose="02010609060101010101" pitchFamily="49" charset="-122"/>
                  </a:rPr>
                  <a:t>号房间状态的箭头表示智能体从</a:t>
                </a:r>
                <a:r>
                  <a:rPr lang="en-US" altLang="zh-CN" sz="2400" dirty="0">
                    <a:latin typeface="黑体" panose="02010609060101010101" pitchFamily="49" charset="-122"/>
                    <a:ea typeface="黑体" panose="02010609060101010101" pitchFamily="49" charset="-122"/>
                  </a:rPr>
                  <a:t>2</a:t>
                </a:r>
                <a:r>
                  <a:rPr lang="zh-CN" altLang="zh-CN" sz="2400" dirty="0">
                    <a:latin typeface="黑体" panose="02010609060101010101" pitchFamily="49" charset="-122"/>
                    <a:ea typeface="黑体" panose="02010609060101010101" pitchFamily="49" charset="-122"/>
                  </a:rPr>
                  <a:t>号房间移动到</a:t>
                </a:r>
                <a:r>
                  <a:rPr lang="en-US" altLang="zh-CN" sz="2400" dirty="0">
                    <a:latin typeface="黑体" panose="02010609060101010101" pitchFamily="49" charset="-122"/>
                    <a:ea typeface="黑体" panose="02010609060101010101" pitchFamily="49" charset="-122"/>
                  </a:rPr>
                  <a:t>3</a:t>
                </a:r>
                <a:r>
                  <a:rPr lang="zh-CN" altLang="zh-CN" sz="2400" dirty="0">
                    <a:latin typeface="黑体" panose="02010609060101010101" pitchFamily="49" charset="-122"/>
                    <a:ea typeface="黑体" panose="02010609060101010101" pitchFamily="49" charset="-122"/>
                  </a:rPr>
                  <a:t>号房间这一动</a:t>
                </a:r>
                <a:r>
                  <a:rPr lang="zh-CN" altLang="zh-CN" sz="2400" dirty="0" smtClean="0">
                    <a:latin typeface="黑体" panose="02010609060101010101" pitchFamily="49" charset="-122"/>
                    <a:ea typeface="黑体" panose="02010609060101010101" pitchFamily="49" charset="-122"/>
                  </a:rPr>
                  <a:t>作</a:t>
                </a:r>
                <a:endParaRPr lang="en-US" altLang="zh-CN" sz="2400" dirty="0" smtClean="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现将智能体位于</a:t>
                </a:r>
                <a14:m>
                  <m:oMath xmlns:m="http://schemas.openxmlformats.org/officeDocument/2006/math">
                    <m:r>
                      <a:rPr lang="en-US" altLang="zh-CN" sz="2400" i="1">
                        <a:latin typeface="Cambria Math" panose="02040503050406030204" pitchFamily="18" charset="0"/>
                        <a:ea typeface="黑体" panose="02010609060101010101" pitchFamily="49" charset="-122"/>
                      </a:rPr>
                      <m:t>𝑖</m:t>
                    </m:r>
                  </m:oMath>
                </a14:m>
                <a:r>
                  <a:rPr lang="zh-CN" altLang="zh-CN" sz="2400" dirty="0">
                    <a:latin typeface="黑体" panose="02010609060101010101" pitchFamily="49" charset="-122"/>
                    <a:ea typeface="黑体" panose="02010609060101010101" pitchFamily="49" charset="-122"/>
                  </a:rPr>
                  <a:t>号位置的状态记为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𝑖</m:t>
                        </m:r>
                      </m:sub>
                    </m:sSub>
                  </m:oMath>
                </a14:m>
                <a:r>
                  <a:rPr lang="zh-CN" altLang="zh-CN" sz="2400" dirty="0">
                    <a:latin typeface="黑体" panose="02010609060101010101" pitchFamily="49" charset="-122"/>
                    <a:ea typeface="黑体" panose="02010609060101010101" pitchFamily="49" charset="-122"/>
                  </a:rPr>
                  <a:t>，从</a:t>
                </a:r>
                <a14:m>
                  <m:oMath xmlns:m="http://schemas.openxmlformats.org/officeDocument/2006/math">
                    <m:r>
                      <a:rPr lang="en-US" altLang="zh-CN" sz="2400" i="1">
                        <a:latin typeface="Cambria Math" panose="02040503050406030204" pitchFamily="18" charset="0"/>
                        <a:ea typeface="黑体" panose="02010609060101010101" pitchFamily="49" charset="-122"/>
                      </a:rPr>
                      <m:t>𝑖</m:t>
                    </m:r>
                  </m:oMath>
                </a14:m>
                <a:r>
                  <a:rPr lang="zh-CN" altLang="zh-CN" sz="2400" dirty="0">
                    <a:latin typeface="黑体" panose="02010609060101010101" pitchFamily="49" charset="-122"/>
                    <a:ea typeface="黑体" panose="02010609060101010101" pitchFamily="49" charset="-122"/>
                  </a:rPr>
                  <a:t>号位置移动到</a:t>
                </a:r>
                <a14:m>
                  <m:oMath xmlns:m="http://schemas.openxmlformats.org/officeDocument/2006/math">
                    <m:r>
                      <a:rPr lang="en-US" altLang="zh-CN" sz="2400" i="1">
                        <a:latin typeface="Cambria Math" panose="02040503050406030204" pitchFamily="18" charset="0"/>
                        <a:ea typeface="黑体" panose="02010609060101010101" pitchFamily="49" charset="-122"/>
                      </a:rPr>
                      <m:t>𝑗</m:t>
                    </m:r>
                  </m:oMath>
                </a14:m>
                <a:r>
                  <a:rPr lang="zh-CN" altLang="zh-CN" sz="2400" dirty="0">
                    <a:latin typeface="黑体" panose="02010609060101010101" pitchFamily="49" charset="-122"/>
                    <a:ea typeface="黑体" panose="02010609060101010101" pitchFamily="49" charset="-122"/>
                  </a:rPr>
                  <a:t>号位置的动作记为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𝑖𝑗</m:t>
                        </m:r>
                      </m:sub>
                    </m:sSub>
                  </m:oMath>
                </a14:m>
                <a:r>
                  <a:rPr lang="zh-CN" altLang="zh-CN" sz="2400" dirty="0">
                    <a:latin typeface="黑体" panose="02010609060101010101" pitchFamily="49" charset="-122"/>
                    <a:ea typeface="黑体" panose="02010609060101010101" pitchFamily="49" charset="-122"/>
                  </a:rPr>
                  <a:t>，且令所有状态动作对的动作值函数初值均为</a:t>
                </a:r>
                <a:r>
                  <a:rPr lang="en-US" altLang="zh-CN" sz="2400" dirty="0">
                    <a:latin typeface="黑体" panose="02010609060101010101" pitchFamily="49" charset="-122"/>
                    <a:ea typeface="黑体" panose="02010609060101010101" pitchFamily="49" charset="-122"/>
                  </a:rPr>
                  <a:t>0</a:t>
                </a:r>
                <a:r>
                  <a:rPr lang="zh-CN" altLang="zh-CN" sz="2400" dirty="0">
                    <a:latin typeface="黑体" panose="02010609060101010101" pitchFamily="49" charset="-122"/>
                    <a:ea typeface="黑体" panose="02010609060101010101" pitchFamily="49" charset="-122"/>
                  </a:rPr>
                  <a:t>，即将其表示为如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图所示的初始</a:t>
                </a:r>
                <a14:m>
                  <m:oMath xmlns:m="http://schemas.openxmlformats.org/officeDocument/2006/math">
                    <m:r>
                      <a:rPr lang="en-US" altLang="zh-CN" sz="2400" i="1">
                        <a:latin typeface="Cambria Math" panose="02040503050406030204" pitchFamily="18" charset="0"/>
                        <a:ea typeface="黑体" panose="02010609060101010101" pitchFamily="49" charset="-122"/>
                      </a:rPr>
                      <m:t>𝑄</m:t>
                    </m:r>
                  </m:oMath>
                </a14:m>
                <a:r>
                  <a:rPr lang="zh-CN" altLang="zh-CN" sz="2400" dirty="0">
                    <a:latin typeface="黑体" panose="02010609060101010101" pitchFamily="49" charset="-122"/>
                    <a:ea typeface="黑体" panose="02010609060101010101" pitchFamily="49" charset="-122"/>
                  </a:rPr>
                  <a:t>表格。</a:t>
                </a:r>
                <a14:m>
                  <m:oMath xmlns:m="http://schemas.openxmlformats.org/officeDocument/2006/math">
                    <m:r>
                      <a:rPr lang="en-US" altLang="zh-CN" sz="2400" i="1">
                        <a:latin typeface="Cambria Math" panose="02040503050406030204" pitchFamily="18" charset="0"/>
                        <a:ea typeface="黑体" panose="02010609060101010101" pitchFamily="49" charset="-122"/>
                      </a:rPr>
                      <m:t>𝑄</m:t>
                    </m:r>
                  </m:oMath>
                </a14:m>
                <a:r>
                  <a:rPr lang="zh-CN" altLang="zh-CN" sz="2400" dirty="0">
                    <a:latin typeface="黑体" panose="02010609060101010101" pitchFamily="49" charset="-122"/>
                    <a:ea typeface="黑体" panose="02010609060101010101" pitchFamily="49" charset="-122"/>
                  </a:rPr>
                  <a:t>表格中第</a:t>
                </a:r>
                <a14:m>
                  <m:oMath xmlns:m="http://schemas.openxmlformats.org/officeDocument/2006/math">
                    <m:r>
                      <a:rPr lang="en-US" altLang="zh-CN" sz="2400" i="1">
                        <a:latin typeface="Cambria Math" panose="02040503050406030204" pitchFamily="18" charset="0"/>
                        <a:ea typeface="黑体" panose="02010609060101010101" pitchFamily="49" charset="-122"/>
                      </a:rPr>
                      <m:t>𝑖</m:t>
                    </m:r>
                  </m:oMath>
                </a14:m>
                <a:r>
                  <a:rPr lang="zh-CN" altLang="zh-CN" sz="2400" dirty="0">
                    <a:latin typeface="黑体" panose="02010609060101010101" pitchFamily="49" charset="-122"/>
                    <a:ea typeface="黑体" panose="02010609060101010101" pitchFamily="49" charset="-122"/>
                  </a:rPr>
                  <a:t>行第</a:t>
                </a:r>
                <a14:m>
                  <m:oMath xmlns:m="http://schemas.openxmlformats.org/officeDocument/2006/math">
                    <m:r>
                      <a:rPr lang="en-US" altLang="zh-CN" sz="2400" i="1">
                        <a:latin typeface="Cambria Math" panose="02040503050406030204" pitchFamily="18" charset="0"/>
                        <a:ea typeface="黑体" panose="02010609060101010101" pitchFamily="49" charset="-122"/>
                      </a:rPr>
                      <m:t>𝑗</m:t>
                    </m:r>
                  </m:oMath>
                </a14:m>
                <a:r>
                  <a:rPr lang="zh-CN" altLang="zh-CN" sz="2400" dirty="0">
                    <a:latin typeface="黑体" panose="02010609060101010101" pitchFamily="49" charset="-122"/>
                    <a:ea typeface="黑体" panose="02010609060101010101" pitchFamily="49" charset="-122"/>
                  </a:rPr>
                  <a:t>列元素为从状态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𝑖</m:t>
                        </m:r>
                      </m:sub>
                    </m:sSub>
                  </m:oMath>
                </a14:m>
                <a:r>
                  <a:rPr lang="zh-CN" altLang="zh-CN" sz="2400" dirty="0">
                    <a:latin typeface="黑体" panose="02010609060101010101" pitchFamily="49" charset="-122"/>
                    <a:ea typeface="黑体" panose="02010609060101010101" pitchFamily="49" charset="-122"/>
                  </a:rPr>
                  <a:t>转移到状态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𝑗</m:t>
                        </m:r>
                      </m:sub>
                    </m:sSub>
                  </m:oMath>
                </a14:m>
                <a:r>
                  <a:rPr lang="zh-CN" altLang="zh-CN" sz="2400" dirty="0">
                    <a:latin typeface="黑体" panose="02010609060101010101" pitchFamily="49" charset="-122"/>
                    <a:ea typeface="黑体" panose="02010609060101010101" pitchFamily="49" charset="-122"/>
                  </a:rPr>
                  <a:t>的动作所对应动作值函数的估计值</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5" name="图片 4"/>
          <p:cNvPicPr/>
          <p:nvPr/>
        </p:nvPicPr>
        <p:blipFill>
          <a:blip r:embed="rId2"/>
          <a:stretch>
            <a:fillRect/>
          </a:stretch>
        </p:blipFill>
        <p:spPr>
          <a:xfrm>
            <a:off x="1475656" y="4820791"/>
            <a:ext cx="2844316" cy="2016224"/>
          </a:xfrm>
          <a:prstGeom prst="rect">
            <a:avLst/>
          </a:prstGeom>
        </p:spPr>
      </p:pic>
      <p:pic>
        <p:nvPicPr>
          <p:cNvPr id="6" name="图片 5"/>
          <p:cNvPicPr/>
          <p:nvPr/>
        </p:nvPicPr>
        <p:blipFill>
          <a:blip r:embed="rId3"/>
          <a:stretch>
            <a:fillRect/>
          </a:stretch>
        </p:blipFill>
        <p:spPr>
          <a:xfrm>
            <a:off x="4788024" y="4748783"/>
            <a:ext cx="2829343" cy="2088232"/>
          </a:xfrm>
          <a:prstGeom prst="rect">
            <a:avLst/>
          </a:prstGeom>
        </p:spPr>
      </p:pic>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smtClean="0">
                    <a:latin typeface="黑体" panose="02010609060101010101" pitchFamily="49" charset="-122"/>
                    <a:ea typeface="黑体" panose="02010609060101010101" pitchFamily="49" charset="-122"/>
                  </a:rPr>
                  <a:t>（</a:t>
                </a:r>
                <a:r>
                  <a:rPr lang="en-US" altLang="zh-CN" sz="2400" dirty="0">
                    <a:latin typeface="黑体" panose="02010609060101010101" pitchFamily="49" charset="-122"/>
                    <a:ea typeface="黑体" panose="02010609060101010101" pitchFamily="49" charset="-122"/>
                  </a:rPr>
                  <a:t>1</a:t>
                </a:r>
                <a:r>
                  <a:rPr lang="zh-CN" altLang="zh-CN" sz="2400" dirty="0">
                    <a:latin typeface="黑体" panose="02010609060101010101" pitchFamily="49" charset="-122"/>
                    <a:ea typeface="黑体" panose="02010609060101010101" pitchFamily="49" charset="-122"/>
                  </a:rPr>
                  <a:t>）随机选择初始状态，假设随机选择的当前智能体状态为</a:t>
                </a:r>
                <a14:m>
                  <m:oMath xmlns:m="http://schemas.openxmlformats.org/officeDocument/2006/math">
                    <m:r>
                      <a:rPr lang="en-US" sz="2400" i="1">
                        <a:latin typeface="Cambria Math" panose="02040503050406030204" pitchFamily="18" charset="0"/>
                        <a:ea typeface="黑体" panose="02010609060101010101" pitchFamily="49" charset="-122"/>
                      </a:rPr>
                      <m:t>𝑆</m:t>
                    </m:r>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oMath>
                </a14:m>
                <a:r>
                  <a:rPr lang="zh-CN" altLang="zh-CN" sz="2400" dirty="0">
                    <a:latin typeface="黑体" panose="02010609060101010101" pitchFamily="49" charset="-122"/>
                    <a:ea typeface="黑体" panose="02010609060101010101" pitchFamily="49" charset="-122"/>
                  </a:rPr>
                  <a:t>。根据当前策略，智能体可选择的动作分别为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15</m:t>
                        </m:r>
                      </m:sub>
                    </m:sSub>
                  </m:oMath>
                </a14:m>
                <a:r>
                  <a:rPr lang="zh-CN" altLang="zh-CN" sz="2400" dirty="0">
                    <a:latin typeface="黑体" panose="02010609060101010101" pitchFamily="49" charset="-122"/>
                    <a:ea typeface="黑体" panose="02010609060101010101" pitchFamily="49" charset="-122"/>
                  </a:rPr>
                  <a:t>。根据策略随机选择动作，假设所选择的动作为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15</m:t>
                        </m:r>
                      </m:sub>
                    </m:sSub>
                  </m:oMath>
                </a14:m>
                <a:r>
                  <a:rPr lang="zh-CN" altLang="zh-CN" sz="2400" dirty="0">
                    <a:latin typeface="黑体" panose="02010609060101010101" pitchFamily="49" charset="-122"/>
                    <a:ea typeface="黑体" panose="02010609060101010101" pitchFamily="49" charset="-122"/>
                  </a:rPr>
                  <a:t>，则根据</a:t>
                </a:r>
                <a:r>
                  <a:rPr lang="en-US" altLang="zh-CN" sz="2400" dirty="0">
                    <a:latin typeface="黑体" panose="02010609060101010101" pitchFamily="49" charset="-122"/>
                    <a:ea typeface="黑体" panose="02010609060101010101" pitchFamily="49" charset="-122"/>
                  </a:rPr>
                  <a:t>Q</a:t>
                </a:r>
                <a:r>
                  <a:rPr lang="zh-CN" altLang="zh-CN" sz="2400" dirty="0">
                    <a:latin typeface="黑体" panose="02010609060101010101" pitchFamily="49" charset="-122"/>
                    <a:ea typeface="黑体" panose="02010609060101010101" pitchFamily="49" charset="-122"/>
                  </a:rPr>
                  <a:t>学习算法值函数更新公式可</a:t>
                </a:r>
                <a:r>
                  <a:rPr lang="zh-CN" altLang="zh-CN" sz="2400" dirty="0" smtClean="0">
                    <a:latin typeface="黑体" panose="02010609060101010101" pitchFamily="49" charset="-122"/>
                    <a:ea typeface="黑体" panose="02010609060101010101" pitchFamily="49" charset="-122"/>
                  </a:rPr>
                  <a:t>得</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15</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15</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15</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m:t>
                    </m:r>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𝑚𝑎𝑥</m:t>
                        </m:r>
                      </m:e>
                      <m:sub>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sup>
                        </m:sSup>
                      </m:sub>
                    </m:sSub>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sup>
                        </m:sSup>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15</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100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100</m:t>
                    </m:r>
                  </m:oMath>
                </a14:m>
                <a:endParaRPr lang="zh-CN"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由此可得到如图所示的第一次更新后</a:t>
                </a:r>
                <a14:m>
                  <m:oMath xmlns:m="http://schemas.openxmlformats.org/officeDocument/2006/math">
                    <m:r>
                      <a:rPr lang="en-US" altLang="zh-CN" sz="2400" i="1">
                        <a:latin typeface="Cambria Math" panose="02040503050406030204" pitchFamily="18" charset="0"/>
                      </a:rPr>
                      <m:t>𝑄</m:t>
                    </m:r>
                  </m:oMath>
                </a14:m>
                <a:r>
                  <a:rPr lang="zh-CN" altLang="zh-CN" sz="2400" dirty="0">
                    <a:latin typeface="黑体" panose="02010609060101010101" pitchFamily="49" charset="-122"/>
                    <a:ea typeface="黑体" panose="02010609060101010101" pitchFamily="49" charset="-122"/>
                  </a:rPr>
                  <a:t>表</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7" name="图片 6"/>
          <p:cNvPicPr/>
          <p:nvPr/>
        </p:nvPicPr>
        <p:blipFill>
          <a:blip r:embed="rId2"/>
          <a:stretch>
            <a:fillRect/>
          </a:stretch>
        </p:blipFill>
        <p:spPr>
          <a:xfrm>
            <a:off x="3092654" y="4077072"/>
            <a:ext cx="2958689" cy="2520280"/>
          </a:xfrm>
          <a:prstGeom prst="rect">
            <a:avLst/>
          </a:prstGeom>
        </p:spPr>
      </p:pic>
      <p:pic>
        <p:nvPicPr>
          <p:cNvPr id="5" name="图片 4"/>
          <p:cNvPicPr/>
          <p:nvPr/>
        </p:nvPicPr>
        <p:blipFill>
          <a:blip r:embed="rId3"/>
          <a:stretch>
            <a:fillRect/>
          </a:stretch>
        </p:blipFill>
        <p:spPr>
          <a:xfrm>
            <a:off x="6299751" y="4436616"/>
            <a:ext cx="2844316" cy="2016224"/>
          </a:xfrm>
          <a:prstGeom prst="rect">
            <a:avLst/>
          </a:prstGeom>
        </p:spPr>
      </p:pic>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smtClean="0">
                    <a:latin typeface="黑体" panose="02010609060101010101" pitchFamily="49" charset="-122"/>
                    <a:ea typeface="黑体" panose="02010609060101010101" pitchFamily="49" charset="-122"/>
                  </a:rPr>
                  <a:t>（</a:t>
                </a:r>
                <a:r>
                  <a:rPr lang="en-US" altLang="zh-CN" sz="2400" dirty="0" smtClean="0">
                    <a:latin typeface="黑体" panose="02010609060101010101" pitchFamily="49" charset="-122"/>
                    <a:ea typeface="黑体" panose="02010609060101010101" pitchFamily="49" charset="-122"/>
                  </a:rPr>
                  <a:t>2</a:t>
                </a:r>
                <a:r>
                  <a:rPr lang="zh-CN" altLang="zh-CN" sz="2400" dirty="0">
                    <a:latin typeface="黑体" panose="02010609060101010101" pitchFamily="49" charset="-122"/>
                    <a:ea typeface="黑体" panose="02010609060101010101" pitchFamily="49" charset="-122"/>
                  </a:rPr>
                  <a:t>）随机选择初始状态，假设随机选择的当前智能体状态为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3</m:t>
                        </m:r>
                      </m:sub>
                    </m:sSub>
                  </m:oMath>
                </a14:m>
                <a:r>
                  <a:rPr lang="zh-CN" altLang="zh-CN" sz="2400" dirty="0">
                    <a:latin typeface="黑体" panose="02010609060101010101" pitchFamily="49" charset="-122"/>
                    <a:ea typeface="黑体" panose="02010609060101010101" pitchFamily="49" charset="-122"/>
                  </a:rPr>
                  <a:t>，根据当前策略，智能体可选择的动作分别为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32</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34</m:t>
                        </m:r>
                      </m:sub>
                    </m:sSub>
                  </m:oMath>
                </a14:m>
                <a:r>
                  <a:rPr lang="zh-CN" altLang="zh-CN" sz="2400" dirty="0">
                    <a:latin typeface="黑体" panose="02010609060101010101" pitchFamily="49" charset="-122"/>
                    <a:ea typeface="黑体" panose="02010609060101010101" pitchFamily="49" charset="-122"/>
                  </a:rPr>
                  <a:t>，假设选择的下一动作为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31</m:t>
                        </m:r>
                      </m:sub>
                    </m:sSub>
                  </m:oMath>
                </a14:m>
                <a:r>
                  <a:rPr lang="zh-CN" altLang="zh-CN" sz="2400" dirty="0">
                    <a:latin typeface="黑体" panose="02010609060101010101" pitchFamily="49" charset="-122"/>
                    <a:ea typeface="黑体" panose="02010609060101010101" pitchFamily="49" charset="-122"/>
                  </a:rPr>
                  <a:t>，则</a:t>
                </a:r>
                <a14:m>
                  <m:oMath xmlns:m="http://schemas.openxmlformats.org/officeDocument/2006/math">
                    <m:r>
                      <a:rPr lang="en-US" sz="2400" i="1">
                        <a:latin typeface="Cambria Math" panose="02040503050406030204" pitchFamily="18" charset="0"/>
                        <a:ea typeface="黑体" panose="02010609060101010101" pitchFamily="49" charset="-122"/>
                      </a:rPr>
                      <m:t>𝑆</m:t>
                    </m:r>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oMath>
                </a14:m>
                <a:r>
                  <a:rPr lang="zh-CN" altLang="zh-CN" sz="2400" dirty="0">
                    <a:latin typeface="黑体" panose="02010609060101010101" pitchFamily="49" charset="-122"/>
                    <a:ea typeface="黑体" panose="02010609060101010101" pitchFamily="49" charset="-122"/>
                  </a:rPr>
                  <a:t>，状态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oMath>
                </a14:m>
                <a:r>
                  <a:rPr lang="zh-CN" altLang="zh-CN" sz="2400" dirty="0">
                    <a:latin typeface="黑体" panose="02010609060101010101" pitchFamily="49" charset="-122"/>
                    <a:ea typeface="黑体" panose="02010609060101010101" pitchFamily="49" charset="-122"/>
                  </a:rPr>
                  <a:t>的动作空间为</a:t>
                </a:r>
                <a14:m>
                  <m:oMath xmlns:m="http://schemas.openxmlformats.org/officeDocument/2006/math">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15</m:t>
                        </m:r>
                      </m:sub>
                    </m:sSub>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，根据</a:t>
                </a:r>
                <a:r>
                  <a:rPr lang="en-US" altLang="zh-CN" sz="2400" dirty="0">
                    <a:latin typeface="黑体" panose="02010609060101010101" pitchFamily="49" charset="-122"/>
                    <a:ea typeface="黑体" panose="02010609060101010101" pitchFamily="49" charset="-122"/>
                  </a:rPr>
                  <a:t>Q</a:t>
                </a:r>
                <a:r>
                  <a:rPr lang="zh-CN" altLang="zh-CN" sz="2400" dirty="0">
                    <a:latin typeface="黑体" panose="02010609060101010101" pitchFamily="49" charset="-122"/>
                    <a:ea typeface="黑体" panose="02010609060101010101" pitchFamily="49" charset="-122"/>
                  </a:rPr>
                  <a:t>学习算法值函数更新公式可</a:t>
                </a:r>
                <a:r>
                  <a:rPr lang="zh-CN" altLang="zh-CN" sz="2400" dirty="0" smtClean="0">
                    <a:latin typeface="黑体" panose="02010609060101010101" pitchFamily="49" charset="-122"/>
                    <a:ea typeface="黑体" panose="02010609060101010101" pitchFamily="49" charset="-122"/>
                  </a:rPr>
                  <a:t>得</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31</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m:t>
                    </m:r>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𝑚𝑎𝑥</m:t>
                        </m:r>
                      </m:e>
                      <m:sub>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sup>
                        </m:sSup>
                      </m:sub>
                    </m:sSub>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sup>
                        </m:sSup>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31</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m:t>
                    </m:r>
                    <m:r>
                      <a:rPr lang="en-US" altLang="zh-CN" sz="2400">
                        <a:latin typeface="Cambria Math" panose="02040503050406030204" pitchFamily="18" charset="0"/>
                        <a:ea typeface="黑体" panose="02010609060101010101" pitchFamily="49" charset="-122"/>
                      </a:rPr>
                      <m:t>×</m:t>
                    </m:r>
                    <m:func>
                      <m:funcPr>
                        <m:ctrlPr>
                          <a:rPr lang="zh-CN" altLang="zh-CN" sz="2400" i="1">
                            <a:latin typeface="Cambria Math" panose="02040503050406030204"/>
                            <a:ea typeface="黑体" panose="02010609060101010101" pitchFamily="49" charset="-122"/>
                          </a:rPr>
                        </m:ctrlPr>
                      </m:funcPr>
                      <m:fName>
                        <m:r>
                          <a:rPr lang="en-US" altLang="zh-CN" sz="2400" i="1">
                            <a:latin typeface="Cambria Math" panose="02040503050406030204" pitchFamily="18" charset="0"/>
                            <a:ea typeface="黑体" panose="02010609060101010101" pitchFamily="49" charset="-122"/>
                          </a:rPr>
                          <m:t>𝑚𝑎𝑥</m:t>
                        </m:r>
                      </m:fName>
                      <m:e>
                        <m:d>
                          <m:dPr>
                            <m:begChr m:val="{"/>
                            <m:endChr m:val="}"/>
                            <m:ctrlPr>
                              <a:rPr lang="zh-CN" altLang="zh-CN" sz="2400" i="1">
                                <a:latin typeface="Cambria Math" panose="02040503050406030204"/>
                                <a:ea typeface="黑体" panose="02010609060101010101" pitchFamily="49" charset="-122"/>
                              </a:rPr>
                            </m:ctrlPr>
                          </m:dPr>
                          <m:e>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13</m:t>
                                    </m:r>
                                  </m:sub>
                                </m:sSub>
                              </m:e>
                            </m:d>
                            <m:r>
                              <a:rPr lang="en-US" altLang="zh-CN" sz="2400" i="1">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15</m:t>
                                    </m:r>
                                  </m:sub>
                                </m:sSub>
                              </m:e>
                            </m:d>
                          </m:e>
                        </m:d>
                      </m:e>
                    </m:func>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31</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100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m:t>
                    </m:r>
                    <m:r>
                      <a:rPr lang="en-US" altLang="zh-CN" sz="2400" i="1" smtClean="0">
                        <a:latin typeface="Cambria Math" panose="02040503050406030204" pitchFamily="18" charset="0"/>
                        <a:ea typeface="黑体" panose="02010609060101010101" pitchFamily="49" charset="-122"/>
                      </a:rPr>
                      <m:t>0</m:t>
                    </m:r>
                  </m:oMath>
                </a14:m>
                <a:endParaRPr lang="zh-CN"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由此可得到如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图所示的第二次更新后</a:t>
                </a:r>
                <a14:m>
                  <m:oMath xmlns:m="http://schemas.openxmlformats.org/officeDocument/2006/math">
                    <m:r>
                      <a:rPr lang="en-US" altLang="zh-CN" sz="2400" i="1">
                        <a:latin typeface="Cambria Math" panose="02040503050406030204" pitchFamily="18" charset="0"/>
                      </a:rPr>
                      <m:t>𝑄</m:t>
                    </m:r>
                  </m:oMath>
                </a14:m>
                <a:r>
                  <a:rPr lang="zh-CN" altLang="zh-CN" sz="2400" dirty="0">
                    <a:latin typeface="黑体" panose="02010609060101010101" pitchFamily="49" charset="-122"/>
                    <a:ea typeface="黑体" panose="02010609060101010101" pitchFamily="49" charset="-122"/>
                  </a:rPr>
                  <a:t>表</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5" name="图片 4"/>
          <p:cNvPicPr/>
          <p:nvPr/>
        </p:nvPicPr>
        <p:blipFill>
          <a:blip r:embed="rId2"/>
          <a:stretch>
            <a:fillRect/>
          </a:stretch>
        </p:blipFill>
        <p:spPr>
          <a:xfrm>
            <a:off x="3203848" y="4581128"/>
            <a:ext cx="2664296" cy="2244849"/>
          </a:xfrm>
          <a:prstGeom prst="rect">
            <a:avLst/>
          </a:prstGeom>
        </p:spPr>
      </p:pic>
      <p:pic>
        <p:nvPicPr>
          <p:cNvPr id="3" name="图片 2"/>
          <p:cNvPicPr/>
          <p:nvPr/>
        </p:nvPicPr>
        <p:blipFill>
          <a:blip r:embed="rId3"/>
          <a:stretch>
            <a:fillRect/>
          </a:stretch>
        </p:blipFill>
        <p:spPr>
          <a:xfrm>
            <a:off x="6299751" y="4651881"/>
            <a:ext cx="2844316" cy="2016224"/>
          </a:xfrm>
          <a:prstGeom prst="rect">
            <a:avLst/>
          </a:prstGeom>
        </p:spPr>
      </p:pic>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smtClean="0">
                    <a:latin typeface="黑体" panose="02010609060101010101" pitchFamily="49" charset="-122"/>
                    <a:ea typeface="黑体" panose="02010609060101010101" pitchFamily="49" charset="-122"/>
                  </a:rPr>
                  <a:t>（</a:t>
                </a:r>
                <a:r>
                  <a:rPr lang="en-US" altLang="zh-CN" sz="2400" dirty="0" smtClean="0">
                    <a:latin typeface="黑体" panose="02010609060101010101" pitchFamily="49" charset="-122"/>
                    <a:ea typeface="黑体" panose="02010609060101010101" pitchFamily="49" charset="-122"/>
                  </a:rPr>
                  <a:t>3</a:t>
                </a:r>
                <a:r>
                  <a:rPr lang="zh-CN" altLang="zh-CN" sz="2400" dirty="0">
                    <a:latin typeface="黑体" panose="02010609060101010101" pitchFamily="49" charset="-122"/>
                    <a:ea typeface="黑体" panose="02010609060101010101" pitchFamily="49" charset="-122"/>
                  </a:rPr>
                  <a:t>）随机选择初始状态，假设随机选择的当前智能体状态为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4</m:t>
                        </m:r>
                      </m:sub>
                    </m:sSub>
                  </m:oMath>
                </a14:m>
                <a:r>
                  <a:rPr lang="zh-CN" altLang="zh-CN" sz="2400" dirty="0">
                    <a:latin typeface="黑体" panose="02010609060101010101" pitchFamily="49" charset="-122"/>
                    <a:ea typeface="黑体" panose="02010609060101010101" pitchFamily="49" charset="-122"/>
                  </a:rPr>
                  <a:t>，根据当前策略，智能体可选择的动作分别为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40</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43</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45</m:t>
                        </m:r>
                      </m:sub>
                    </m:sSub>
                  </m:oMath>
                </a14:m>
                <a:r>
                  <a:rPr lang="zh-CN" altLang="zh-CN" sz="2400" dirty="0">
                    <a:latin typeface="黑体" panose="02010609060101010101" pitchFamily="49" charset="-122"/>
                    <a:ea typeface="黑体" panose="02010609060101010101" pitchFamily="49" charset="-122"/>
                  </a:rPr>
                  <a:t>，假设选择的下一动作为</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45</m:t>
                        </m:r>
                      </m:sub>
                    </m:sSub>
                  </m:oMath>
                </a14:m>
                <a:r>
                  <a:rPr lang="zh-CN" altLang="zh-CN" sz="2400" dirty="0">
                    <a:latin typeface="黑体" panose="02010609060101010101" pitchFamily="49" charset="-122"/>
                    <a:ea typeface="黑体" panose="02010609060101010101" pitchFamily="49" charset="-122"/>
                  </a:rPr>
                  <a:t>，则</a:t>
                </a:r>
                <a14:m>
                  <m:oMath xmlns:m="http://schemas.openxmlformats.org/officeDocument/2006/math">
                    <m:r>
                      <a:rPr lang="en-US" sz="2400" i="1">
                        <a:latin typeface="Cambria Math" panose="02040503050406030204" pitchFamily="18" charset="0"/>
                        <a:ea typeface="黑体" panose="02010609060101010101" pitchFamily="49" charset="-122"/>
                      </a:rPr>
                      <m:t>𝑆</m:t>
                    </m:r>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oMath>
                </a14:m>
                <a:r>
                  <a:rPr lang="zh-CN" altLang="zh-CN" sz="2400" dirty="0">
                    <a:latin typeface="黑体" panose="02010609060101010101" pitchFamily="49" charset="-122"/>
                    <a:ea typeface="黑体" panose="02010609060101010101" pitchFamily="49" charset="-122"/>
                  </a:rPr>
                  <a:t>，状态</a:t>
                </a: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oMath>
                </a14:m>
                <a:r>
                  <a:rPr lang="zh-CN" altLang="zh-CN" sz="2400" dirty="0">
                    <a:latin typeface="黑体" panose="02010609060101010101" pitchFamily="49" charset="-122"/>
                    <a:ea typeface="黑体" panose="02010609060101010101" pitchFamily="49" charset="-122"/>
                  </a:rPr>
                  <a:t>的动作空间为</a:t>
                </a:r>
                <a14:m>
                  <m:oMath xmlns:m="http://schemas.openxmlformats.org/officeDocument/2006/math">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51</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54</m:t>
                        </m:r>
                      </m:sub>
                    </m:sSub>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，根据</a:t>
                </a:r>
                <a:r>
                  <a:rPr lang="en-US" altLang="zh-CN" sz="2400" dirty="0">
                    <a:latin typeface="黑体" panose="02010609060101010101" pitchFamily="49" charset="-122"/>
                    <a:ea typeface="黑体" panose="02010609060101010101" pitchFamily="49" charset="-122"/>
                  </a:rPr>
                  <a:t>Q</a:t>
                </a:r>
                <a:r>
                  <a:rPr lang="zh-CN" altLang="zh-CN" sz="2400" dirty="0">
                    <a:latin typeface="黑体" panose="02010609060101010101" pitchFamily="49" charset="-122"/>
                    <a:ea typeface="黑体" panose="02010609060101010101" pitchFamily="49" charset="-122"/>
                  </a:rPr>
                  <a:t>学习算法值函数更新公式可</a:t>
                </a:r>
                <a:r>
                  <a:rPr lang="zh-CN" altLang="zh-CN" sz="2400" dirty="0" smtClean="0">
                    <a:latin typeface="黑体" panose="02010609060101010101" pitchFamily="49" charset="-122"/>
                    <a:ea typeface="黑体" panose="02010609060101010101" pitchFamily="49" charset="-122"/>
                  </a:rPr>
                  <a:t>得</a:t>
                </a:r>
                <a:r>
                  <a:rPr lang="zh-CN" altLang="en-US" sz="2400" dirty="0" smtClean="0">
                    <a:latin typeface="黑体" panose="02010609060101010101" pitchFamily="49" charset="-122"/>
                    <a:ea typeface="黑体" panose="02010609060101010101" pitchFamily="49" charset="-122"/>
                  </a:rPr>
                  <a:t>：</a:t>
                </a:r>
                <a14:m>
                  <m:oMath xmlns:m="http://schemas.openxmlformats.org/officeDocument/2006/math">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4</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45</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4</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45</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4</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45</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m:t>
                    </m:r>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𝑚𝑎𝑥</m:t>
                        </m:r>
                      </m:e>
                      <m:sub>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sup>
                        </m:sSup>
                      </m:sub>
                    </m:sSub>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r>
                          <a:rPr lang="en-US" altLang="zh-CN" sz="2400">
                            <a:latin typeface="Cambria Math" panose="02040503050406030204" pitchFamily="18" charset="0"/>
                            <a:ea typeface="黑体" panose="02010609060101010101" pitchFamily="49" charset="-122"/>
                          </a:rPr>
                          <m:t>,</m:t>
                        </m:r>
                        <m:sSup>
                          <m:sSupPr>
                            <m:ctrlPr>
                              <a:rPr lang="zh-CN" altLang="zh-CN" sz="2400" i="1">
                                <a:latin typeface="Cambria Math" panose="02040503050406030204"/>
                                <a:ea typeface="黑体" panose="02010609060101010101" pitchFamily="49" charset="-122"/>
                              </a:rPr>
                            </m:ctrlPr>
                          </m:sSupPr>
                          <m:e>
                            <m:r>
                              <a:rPr lang="en-US" altLang="zh-CN" sz="2400" i="1">
                                <a:latin typeface="Cambria Math" panose="02040503050406030204" pitchFamily="18" charset="0"/>
                                <a:ea typeface="黑体" panose="02010609060101010101" pitchFamily="49" charset="-122"/>
                              </a:rPr>
                              <m:t>𝑎</m:t>
                            </m:r>
                          </m:e>
                          <m:sup>
                            <m:r>
                              <a:rPr lang="en-US" altLang="zh-CN" sz="2400">
                                <a:latin typeface="Cambria Math" panose="02040503050406030204" pitchFamily="18" charset="0"/>
                                <a:ea typeface="黑体" panose="02010609060101010101" pitchFamily="49" charset="-122"/>
                              </a:rPr>
                              <m:t>∗</m:t>
                            </m:r>
                          </m:sup>
                        </m:sSup>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4</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45</m:t>
                            </m:r>
                          </m:sub>
                        </m:sSub>
                      </m:e>
                    </m:d>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4</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45</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𝑅</m:t>
                    </m:r>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4</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45</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m:t>
                    </m:r>
                    <m:r>
                      <a:rPr lang="en-US" altLang="zh-CN" sz="2400">
                        <a:latin typeface="Cambria Math" panose="02040503050406030204" pitchFamily="18" charset="0"/>
                        <a:ea typeface="黑体" panose="02010609060101010101" pitchFamily="49" charset="-122"/>
                      </a:rPr>
                      <m:t>×</m:t>
                    </m:r>
                    <m:func>
                      <m:funcPr>
                        <m:ctrlPr>
                          <a:rPr lang="zh-CN" altLang="zh-CN" sz="2400" i="1">
                            <a:latin typeface="Cambria Math" panose="02040503050406030204"/>
                            <a:ea typeface="黑体" panose="02010609060101010101" pitchFamily="49" charset="-122"/>
                          </a:rPr>
                        </m:ctrlPr>
                      </m:funcPr>
                      <m:fName>
                        <m:r>
                          <a:rPr lang="en-US" altLang="zh-CN" sz="2400" i="1">
                            <a:latin typeface="Cambria Math" panose="02040503050406030204" pitchFamily="18" charset="0"/>
                            <a:ea typeface="黑体" panose="02010609060101010101" pitchFamily="49" charset="-122"/>
                          </a:rPr>
                          <m:t>𝑚𝑎𝑥</m:t>
                        </m:r>
                      </m:fName>
                      <m:e>
                        <m:d>
                          <m:dPr>
                            <m:begChr m:val="{"/>
                            <m:endChr m:val="}"/>
                            <m:ctrlPr>
                              <a:rPr lang="zh-CN" altLang="zh-CN" sz="2400" i="1">
                                <a:latin typeface="Cambria Math" panose="02040503050406030204"/>
                                <a:ea typeface="黑体" panose="02010609060101010101" pitchFamily="49" charset="-122"/>
                              </a:rPr>
                            </m:ctrlPr>
                          </m:dPr>
                          <m:e>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51</m:t>
                                    </m:r>
                                  </m:sub>
                                </m:sSub>
                              </m:e>
                            </m:d>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5</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54</m:t>
                                    </m:r>
                                  </m:sub>
                                </m:sSub>
                              </m:e>
                            </m:d>
                          </m:e>
                        </m:d>
                      </m:e>
                    </m:func>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𝑄</m:t>
                        </m:r>
                      </m:e>
                      <m:sub>
                        <m:r>
                          <a:rPr lang="en-US" altLang="zh-CN" sz="2400" i="1">
                            <a:latin typeface="Cambria Math" panose="02040503050406030204" pitchFamily="18" charset="0"/>
                            <a:ea typeface="黑体" panose="02010609060101010101" pitchFamily="49" charset="-122"/>
                          </a:rPr>
                          <m:t>ℎ</m:t>
                        </m:r>
                      </m:sub>
                      <m:sup>
                        <m:r>
                          <a:rPr lang="en-US" altLang="zh-CN" sz="2400">
                            <a:latin typeface="Cambria Math" panose="02040503050406030204" pitchFamily="18" charset="0"/>
                            <a:ea typeface="黑体" panose="02010609060101010101" pitchFamily="49" charset="-122"/>
                          </a:rPr>
                          <m:t> </m:t>
                        </m:r>
                      </m:sup>
                    </m:sSubSup>
                    <m:d>
                      <m:dPr>
                        <m:ctrlPr>
                          <a:rPr lang="zh-CN" altLang="zh-CN" sz="2400" i="1">
                            <a:latin typeface="Cambria Math" panose="02040503050406030204"/>
                            <a:ea typeface="黑体" panose="02010609060101010101" pitchFamily="49" charset="-122"/>
                          </a:rPr>
                        </m:ctrlPr>
                      </m:dPr>
                      <m:e>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4</m:t>
                            </m:r>
                          </m:sub>
                        </m:sSub>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45</m:t>
                            </m:r>
                          </m:sub>
                        </m:sSub>
                      </m:e>
                    </m:d>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100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8</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0</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100</m:t>
                    </m:r>
                  </m:oMath>
                </a14:m>
                <a:endParaRPr lang="en-US" altLang="zh-CN" sz="2400" dirty="0" smtClean="0">
                  <a:latin typeface="黑体" panose="02010609060101010101" pitchFamily="49" charset="-122"/>
                  <a:ea typeface="黑体" panose="02010609060101010101" pitchFamily="49" charset="-122"/>
                </a:endParaRPr>
              </a:p>
              <a:p>
                <a:r>
                  <a:rPr lang="zh-CN" altLang="zh-CN" sz="2400" dirty="0" smtClean="0">
                    <a:latin typeface="黑体" panose="02010609060101010101" pitchFamily="49" charset="-122"/>
                    <a:ea typeface="黑体" panose="02010609060101010101" pitchFamily="49" charset="-122"/>
                  </a:rPr>
                  <a:t>由此</a:t>
                </a:r>
                <a:r>
                  <a:rPr lang="zh-CN" altLang="zh-CN" sz="2400" dirty="0">
                    <a:latin typeface="黑体" panose="02010609060101010101" pitchFamily="49" charset="-122"/>
                    <a:ea typeface="黑体" panose="02010609060101010101" pitchFamily="49" charset="-122"/>
                  </a:rPr>
                  <a:t>可得到如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图所示的</a:t>
                </a:r>
                <a:r>
                  <a:rPr lang="zh-CN" altLang="zh-CN" sz="2400" dirty="0" smtClean="0">
                    <a:latin typeface="黑体" panose="02010609060101010101" pitchFamily="49" charset="-122"/>
                    <a:ea typeface="黑体" panose="02010609060101010101" pitchFamily="49" charset="-122"/>
                  </a:rPr>
                  <a:t>第</a:t>
                </a:r>
                <a:r>
                  <a:rPr lang="zh-CN" altLang="en-US" sz="2400" dirty="0" smtClean="0">
                    <a:latin typeface="黑体" panose="02010609060101010101" pitchFamily="49" charset="-122"/>
                    <a:ea typeface="黑体" panose="02010609060101010101" pitchFamily="49" charset="-122"/>
                  </a:rPr>
                  <a:t>三</a:t>
                </a:r>
                <a:r>
                  <a:rPr lang="zh-CN" altLang="zh-CN" sz="2400" dirty="0" smtClean="0">
                    <a:latin typeface="黑体" panose="02010609060101010101" pitchFamily="49" charset="-122"/>
                    <a:ea typeface="黑体" panose="02010609060101010101" pitchFamily="49" charset="-122"/>
                  </a:rPr>
                  <a:t>次</a:t>
                </a:r>
                <a:r>
                  <a:rPr lang="zh-CN" altLang="zh-CN" sz="2400" dirty="0">
                    <a:latin typeface="黑体" panose="02010609060101010101" pitchFamily="49" charset="-122"/>
                    <a:ea typeface="黑体" panose="02010609060101010101" pitchFamily="49" charset="-122"/>
                  </a:rPr>
                  <a:t>更新后</a:t>
                </a:r>
                <a14:m>
                  <m:oMath xmlns:m="http://schemas.openxmlformats.org/officeDocument/2006/math">
                    <m:r>
                      <a:rPr lang="en-US" altLang="zh-CN" sz="2400" i="1">
                        <a:latin typeface="Cambria Math" panose="02040503050406030204" pitchFamily="18" charset="0"/>
                      </a:rPr>
                      <m:t>𝑄</m:t>
                    </m:r>
                  </m:oMath>
                </a14:m>
                <a:r>
                  <a:rPr lang="zh-CN" altLang="zh-CN" sz="2400" dirty="0">
                    <a:latin typeface="黑体" panose="02010609060101010101" pitchFamily="49" charset="-122"/>
                    <a:ea typeface="黑体" panose="02010609060101010101" pitchFamily="49" charset="-122"/>
                  </a:rPr>
                  <a:t>表</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6" name="图片 5"/>
          <p:cNvPicPr/>
          <p:nvPr/>
        </p:nvPicPr>
        <p:blipFill>
          <a:blip r:embed="rId2"/>
          <a:stretch>
            <a:fillRect/>
          </a:stretch>
        </p:blipFill>
        <p:spPr>
          <a:xfrm>
            <a:off x="3347864" y="4653136"/>
            <a:ext cx="2520279" cy="2081672"/>
          </a:xfrm>
          <a:prstGeom prst="rect">
            <a:avLst/>
          </a:prstGeom>
        </p:spPr>
      </p:pic>
      <p:pic>
        <p:nvPicPr>
          <p:cNvPr id="3" name="图片 2"/>
          <p:cNvPicPr/>
          <p:nvPr/>
        </p:nvPicPr>
        <p:blipFill>
          <a:blip r:embed="rId3"/>
          <a:stretch>
            <a:fillRect/>
          </a:stretch>
        </p:blipFill>
        <p:spPr>
          <a:xfrm>
            <a:off x="6299751" y="4651881"/>
            <a:ext cx="2844316" cy="2016224"/>
          </a:xfrm>
          <a:prstGeom prst="rect">
            <a:avLst/>
          </a:prstGeom>
        </p:spPr>
      </p:pic>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无模型学习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zh-CN" sz="2400" dirty="0" smtClean="0">
                    <a:latin typeface="黑体" panose="02010609060101010101" pitchFamily="49" charset="-122"/>
                    <a:ea typeface="黑体" panose="02010609060101010101" pitchFamily="49" charset="-122"/>
                  </a:rPr>
                  <a:t>（</a:t>
                </a:r>
                <a:r>
                  <a:rPr lang="en-US" altLang="zh-CN" sz="2400" dirty="0" smtClean="0">
                    <a:latin typeface="黑体" panose="02010609060101010101" pitchFamily="49" charset="-122"/>
                    <a:ea typeface="黑体" panose="02010609060101010101" pitchFamily="49" charset="-122"/>
                  </a:rPr>
                  <a:t>4</a:t>
                </a:r>
                <a:r>
                  <a:rPr lang="zh-CN" altLang="zh-CN" sz="2400" dirty="0" smtClean="0">
                    <a:latin typeface="黑体" panose="02010609060101010101" pitchFamily="49" charset="-122"/>
                    <a:ea typeface="黑体" panose="02010609060101010101" pitchFamily="49" charset="-122"/>
                  </a:rPr>
                  <a:t>）</a:t>
                </a:r>
                <a:r>
                  <a:rPr lang="zh-CN" altLang="zh-CN" sz="2400" dirty="0">
                    <a:latin typeface="黑体" panose="02010609060101010101" pitchFamily="49" charset="-122"/>
                    <a:ea typeface="黑体" panose="02010609060101010101" pitchFamily="49" charset="-122"/>
                  </a:rPr>
                  <a:t>重复上述过程可得如</a:t>
                </a:r>
                <a:r>
                  <a:rPr lang="zh-CN" altLang="zh-CN" sz="2400" dirty="0" smtClean="0">
                    <a:latin typeface="黑体" panose="02010609060101010101" pitchFamily="49" charset="-122"/>
                    <a:ea typeface="黑体" panose="02010609060101010101" pitchFamily="49" charset="-122"/>
                  </a:rPr>
                  <a:t>图所</a:t>
                </a:r>
                <a:r>
                  <a:rPr lang="zh-CN" altLang="zh-CN" sz="2400" dirty="0">
                    <a:latin typeface="黑体" panose="02010609060101010101" pitchFamily="49" charset="-122"/>
                    <a:ea typeface="黑体" panose="02010609060101010101" pitchFamily="49" charset="-122"/>
                  </a:rPr>
                  <a:t>示的最终</a:t>
                </a:r>
                <a14:m>
                  <m:oMath xmlns:m="http://schemas.openxmlformats.org/officeDocument/2006/math">
                    <m:r>
                      <a:rPr lang="en-US" altLang="zh-CN" sz="2400" i="1">
                        <a:latin typeface="Cambria Math" panose="02040503050406030204" pitchFamily="18" charset="0"/>
                      </a:rPr>
                      <m:t>𝑄</m:t>
                    </m:r>
                  </m:oMath>
                </a14:m>
                <a:r>
                  <a:rPr lang="zh-CN" altLang="zh-CN" sz="2400" dirty="0" smtClean="0">
                    <a:latin typeface="黑体" panose="02010609060101010101" pitchFamily="49" charset="-122"/>
                    <a:ea typeface="黑体" panose="02010609060101010101" pitchFamily="49" charset="-122"/>
                  </a:rPr>
                  <a:t>表</a:t>
                </a:r>
                <a:endParaRPr lang="en-US" altLang="zh-CN" sz="2400" dirty="0" smtClean="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由此将最终策略更新为：</a:t>
                </a:r>
                <a14:m>
                  <m:oMath xmlns:m="http://schemas.openxmlformats.org/officeDocument/2006/math">
                    <m:r>
                      <a:rPr lang="en-US" altLang="zh-CN" sz="2400" i="1">
                        <a:latin typeface="Cambria Math" panose="02040503050406030204" pitchFamily="18" charset="0"/>
                        <a:ea typeface="黑体" panose="02010609060101010101" pitchFamily="49" charset="-122"/>
                      </a:rPr>
                      <m:t>ℎ</m:t>
                    </m:r>
                    <m:d>
                      <m:dPr>
                        <m:ctrlPr>
                          <a:rPr lang="zh-CN" altLang="zh-CN" sz="2400" i="1">
                            <a:latin typeface="Cambria Math" panose="02040503050406030204"/>
                            <a:ea typeface="黑体" panose="02010609060101010101" pitchFamily="49" charset="-122"/>
                          </a:rPr>
                        </m:ctrlPr>
                      </m:dPr>
                      <m:e>
                        <m:r>
                          <a:rPr lang="en-US" altLang="zh-CN" sz="2400" i="1">
                            <a:latin typeface="Cambria Math" panose="02040503050406030204" pitchFamily="18" charset="0"/>
                            <a:ea typeface="黑体" panose="02010609060101010101" pitchFamily="49" charset="-122"/>
                          </a:rPr>
                          <m:t>𝑠</m:t>
                        </m:r>
                      </m:e>
                    </m:d>
                    <m:r>
                      <a:rPr lang="en-US" altLang="zh-CN" sz="2400">
                        <a:latin typeface="Cambria Math" panose="02040503050406030204" pitchFamily="18" charset="0"/>
                        <a:ea typeface="黑体" panose="02010609060101010101" pitchFamily="49" charset="-122"/>
                      </a:rPr>
                      <m:t>=</m:t>
                    </m:r>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𝑎𝑟𝑔</m:t>
                        </m:r>
                      </m:e>
                      <m:sub>
                        <m:r>
                          <a:rPr lang="en-US" altLang="zh-CN" sz="2400" i="1">
                            <a:latin typeface="Cambria Math" panose="02040503050406030204" pitchFamily="18" charset="0"/>
                            <a:ea typeface="黑体" panose="02010609060101010101" pitchFamily="49" charset="-122"/>
                          </a:rPr>
                          <m:t>𝑎</m:t>
                        </m:r>
                      </m:sub>
                    </m:sSub>
                    <m:r>
                      <a:rPr lang="en-US" altLang="zh-CN" sz="2400" i="1">
                        <a:latin typeface="Cambria Math" panose="02040503050406030204" pitchFamily="18" charset="0"/>
                        <a:ea typeface="黑体" panose="02010609060101010101" pitchFamily="49" charset="-122"/>
                      </a:rPr>
                      <m:t>𝑚𝑎𝑥𝑄</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𝑠</m:t>
                    </m:r>
                    <m:r>
                      <a:rPr lang="en-US" altLang="zh-CN" sz="2400">
                        <a:latin typeface="Cambria Math" panose="02040503050406030204" pitchFamily="18" charset="0"/>
                        <a:ea typeface="黑体" panose="02010609060101010101" pitchFamily="49" charset="-122"/>
                      </a:rPr>
                      <m:t>,</m:t>
                    </m:r>
                    <m:r>
                      <a:rPr lang="en-US" altLang="zh-CN" sz="2400" i="1">
                        <a:latin typeface="Cambria Math" panose="02040503050406030204" pitchFamily="18" charset="0"/>
                        <a:ea typeface="黑体" panose="02010609060101010101" pitchFamily="49" charset="-122"/>
                      </a:rPr>
                      <m:t>𝑎</m:t>
                    </m:r>
                    <m:r>
                      <a:rPr lang="en-US" altLang="zh-CN" sz="2400">
                        <a:latin typeface="Cambria Math" panose="02040503050406030204" pitchFamily="18" charset="0"/>
                        <a:ea typeface="黑体" panose="02010609060101010101" pitchFamily="49" charset="-122"/>
                      </a:rPr>
                      <m:t>)</m:t>
                    </m:r>
                  </m:oMath>
                </a14:m>
                <a:endParaRPr lang="en-US" altLang="zh-CN" sz="2400" dirty="0" smtClean="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如</a:t>
                </a:r>
                <a:r>
                  <a:rPr lang="zh-CN" altLang="en-US" sz="2400" dirty="0">
                    <a:latin typeface="黑体" panose="02010609060101010101" pitchFamily="49" charset="-122"/>
                    <a:ea typeface="黑体" panose="02010609060101010101" pitchFamily="49" charset="-122"/>
                  </a:rPr>
                  <a:t>下</a:t>
                </a:r>
                <a:r>
                  <a:rPr lang="zh-CN" altLang="zh-CN" sz="2400" dirty="0">
                    <a:latin typeface="黑体" panose="02010609060101010101" pitchFamily="49" charset="-122"/>
                    <a:ea typeface="黑体" panose="02010609060101010101" pitchFamily="49" charset="-122"/>
                  </a:rPr>
                  <a:t>图中箭头所示的智能体从</a:t>
                </a:r>
                <a:r>
                  <a:rPr lang="en-US" altLang="zh-CN" sz="2400" dirty="0">
                    <a:latin typeface="黑体" panose="02010609060101010101" pitchFamily="49" charset="-122"/>
                    <a:ea typeface="黑体" panose="02010609060101010101" pitchFamily="49" charset="-122"/>
                  </a:rPr>
                  <a:t>2</a:t>
                </a:r>
                <a:r>
                  <a:rPr lang="zh-CN" altLang="zh-CN" sz="2400" dirty="0">
                    <a:latin typeface="黑体" panose="02010609060101010101" pitchFamily="49" charset="-122"/>
                    <a:ea typeface="黑体" panose="02010609060101010101" pitchFamily="49" charset="-122"/>
                  </a:rPr>
                  <a:t>号房间到室外的最优路径</a:t>
                </a:r>
                <a:endParaRPr lang="zh-CN" altLang="zh-CN" sz="2400" dirty="0">
                  <a:latin typeface="黑体" panose="02010609060101010101" pitchFamily="49" charset="-122"/>
                  <a:ea typeface="黑体" panose="02010609060101010101" pitchFamily="49" charset="-122"/>
                </a:endParaRPr>
              </a:p>
              <a:p>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pic>
        <p:nvPicPr>
          <p:cNvPr id="5" name="图片 4"/>
          <p:cNvPicPr/>
          <p:nvPr/>
        </p:nvPicPr>
        <p:blipFill>
          <a:blip r:embed="rId2"/>
          <a:stretch>
            <a:fillRect/>
          </a:stretch>
        </p:blipFill>
        <p:spPr>
          <a:xfrm>
            <a:off x="1764030" y="3213100"/>
            <a:ext cx="2778760" cy="2140585"/>
          </a:xfrm>
          <a:prstGeom prst="rect">
            <a:avLst/>
          </a:prstGeom>
        </p:spPr>
      </p:pic>
      <p:pic>
        <p:nvPicPr>
          <p:cNvPr id="7" name="图片 6"/>
          <p:cNvPicPr/>
          <p:nvPr/>
        </p:nvPicPr>
        <p:blipFill>
          <a:blip r:embed="rId3"/>
          <a:stretch>
            <a:fillRect/>
          </a:stretch>
        </p:blipFill>
        <p:spPr>
          <a:xfrm>
            <a:off x="5076056" y="3092363"/>
            <a:ext cx="2752572" cy="2376264"/>
          </a:xfrm>
          <a:prstGeom prst="rect">
            <a:avLst/>
          </a:prstGeom>
        </p:spPr>
      </p:pic>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本节目录</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概述</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K-摇臂赌博机</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1" algn="l">
              <a:buClrTx/>
              <a:buSzTx/>
            </a:pPr>
            <a:r>
              <a:rPr lang="en-US" altLang="zh-CN" sz="2450" dirty="0" smtClean="0">
                <a:solidFill>
                  <a:schemeClr val="bg1">
                    <a:lumMod val="85000"/>
                  </a:schemeClr>
                </a:solidFill>
                <a:latin typeface="微软雅黑" panose="020B0503020204020204" charset="-122"/>
                <a:cs typeface="微软雅黑" panose="020B0503020204020204" charset="-122"/>
                <a:sym typeface="+mn-ea"/>
              </a:rPr>
              <a:t>ϵ</a:t>
            </a:r>
            <a:r>
              <a:rPr lang="en-US" altLang="zh-CN" sz="2450" dirty="0" smtClean="0">
                <a:solidFill>
                  <a:schemeClr val="bg1">
                    <a:lumMod val="85000"/>
                  </a:schemeClr>
                </a:solidFill>
                <a:sym typeface="+mn-ea"/>
              </a:rPr>
              <a:t>-</a:t>
            </a:r>
            <a:r>
              <a:rPr lang="zh-CN" altLang="en-US" sz="2450" dirty="0" smtClean="0">
                <a:solidFill>
                  <a:schemeClr val="bg1">
                    <a:lumMod val="85000"/>
                  </a:schemeClr>
                </a:solidFill>
                <a:sym typeface="+mn-ea"/>
              </a:rPr>
              <a:t>贪心</a:t>
            </a:r>
            <a:endParaRPr lang="zh-CN" altLang="en-US" sz="2450" dirty="0" smtClean="0">
              <a:solidFill>
                <a:schemeClr val="bg1">
                  <a:lumMod val="85000"/>
                </a:schemeClr>
              </a:solidFill>
              <a:sym typeface="+mn-ea"/>
            </a:endParaRPr>
          </a:p>
          <a:p>
            <a:pPr lvl="1" algn="l">
              <a:buClrTx/>
              <a:buSzTx/>
            </a:pPr>
            <a:r>
              <a:rPr lang="en-US" altLang="zh-CN" sz="2450" dirty="0" err="1" smtClean="0">
                <a:solidFill>
                  <a:schemeClr val="bg1">
                    <a:lumMod val="85000"/>
                  </a:schemeClr>
                </a:solidFill>
                <a:sym typeface="+mn-ea"/>
              </a:rPr>
              <a:t>Softmax</a:t>
            </a:r>
            <a:endParaRPr lang="zh-CN" altLang="en-US" sz="2450" b="1" dirty="0" smtClean="0">
              <a:solidFill>
                <a:schemeClr val="bg1">
                  <a:lumMod val="85000"/>
                </a:schemeClr>
              </a:solidFill>
              <a:latin typeface="黑体" panose="02010609060101010101" pitchFamily="49" charset="-122"/>
              <a:ea typeface="黑体" panose="02010609060101010101" pitchFamily="49" charset="-122"/>
            </a:endParaRPr>
          </a:p>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有模型学习</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lvl="1" algn="l">
              <a:buClrTx/>
              <a:buSzTx/>
            </a:pP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策略迭代与值迭代</a:t>
            </a:r>
            <a:endPar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sz="2800" b="1" dirty="0" smtClean="0">
                <a:solidFill>
                  <a:schemeClr val="bg1">
                    <a:lumMod val="85000"/>
                  </a:schemeClr>
                </a:solidFill>
                <a:latin typeface="黑体" panose="02010609060101010101" pitchFamily="49" charset="-122"/>
                <a:ea typeface="黑体" panose="02010609060101010101" pitchFamily="49" charset="-122"/>
              </a:rPr>
              <a:t>无模型学习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endParaRPr>
          </a:p>
          <a:p>
            <a:pPr lvl="1"/>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时序差分学习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1"/>
            <a:r>
              <a:rPr lang="en-US" altLang="zh-CN" sz="2400" dirty="0" smtClean="0">
                <a:solidFill>
                  <a:schemeClr val="bg1">
                    <a:lumMod val="85000"/>
                  </a:schemeClr>
                </a:solidFill>
                <a:latin typeface="黑体" panose="02010609060101010101" pitchFamily="49" charset="-122"/>
                <a:ea typeface="黑体" panose="02010609060101010101" pitchFamily="49" charset="-122"/>
                <a:sym typeface="+mn-ea"/>
              </a:rPr>
              <a:t>Q</a:t>
            </a: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0" algn="l">
              <a:buClrTx/>
              <a:buSzTx/>
            </a:pPr>
            <a:r>
              <a:rPr lang="zh-CN" altLang="en-US" sz="2800" b="1" dirty="0" smtClean="0">
                <a:latin typeface="黑体" panose="02010609060101010101" pitchFamily="49" charset="-122"/>
                <a:ea typeface="黑体" panose="02010609060101010101" pitchFamily="49" charset="-122"/>
                <a:sym typeface="+mn-ea"/>
              </a:rPr>
              <a:t>值函数近似</a:t>
            </a:r>
            <a:endParaRPr lang="zh-CN" altLang="en-US" sz="2800" b="1" dirty="0" smtClean="0">
              <a:latin typeface="黑体" panose="02010609060101010101" pitchFamily="49" charset="-122"/>
              <a:ea typeface="黑体" panose="02010609060101010101" pitchFamily="49" charset="-122"/>
              <a:sym typeface="+mn-ea"/>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模仿学习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值函数近似</a:t>
            </a:r>
            <a:endParaRPr lang="zh-CN" altLang="en-US" b="1" dirty="0">
              <a:latin typeface="黑体" panose="02010609060101010101" pitchFamily="49" charset="-122"/>
              <a:ea typeface="黑体" panose="02010609060101010101" pitchFamily="49" charset="-122"/>
            </a:endParaRPr>
          </a:p>
        </p:txBody>
      </p:sp>
      <p:sp>
        <p:nvSpPr>
          <p:cNvPr id="11" name="副标题 2"/>
          <p:cNvSpPr txBox="1"/>
          <p:nvPr/>
        </p:nvSpPr>
        <p:spPr>
          <a:xfrm>
            <a:off x="395605" y="1124585"/>
            <a:ext cx="8503285" cy="525653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问题：前面都假定状态空间是离散(有限)的，若状态空间是</a:t>
            </a:r>
            <a:r>
              <a:rPr lang="zh-CN" altLang="en-US" sz="2800" b="1" dirty="0" smtClean="0">
                <a:solidFill>
                  <a:srgbClr val="0000FF"/>
                </a:solidFill>
                <a:latin typeface="黑体" panose="02010609060101010101" pitchFamily="49" charset="-122"/>
                <a:ea typeface="黑体" panose="02010609060101010101" pitchFamily="49" charset="-122"/>
                <a:sym typeface="+mn-ea"/>
              </a:rPr>
              <a:t>连续(无限)</a:t>
            </a:r>
            <a:r>
              <a:rPr lang="zh-CN" altLang="en-US" sz="2800" b="1" dirty="0" smtClean="0">
                <a:solidFill>
                  <a:prstClr val="black"/>
                </a:solidFill>
                <a:latin typeface="黑体" panose="02010609060101010101" pitchFamily="49" charset="-122"/>
                <a:ea typeface="黑体" panose="02010609060101010101" pitchFamily="49" charset="-122"/>
                <a:sym typeface="+mn-ea"/>
              </a:rPr>
              <a:t>的，该怎么办？</a:t>
            </a:r>
            <a:endParaRPr lang="en-US" altLang="zh-CN" sz="2800" b="1" dirty="0">
              <a:solidFill>
                <a:prstClr val="black"/>
              </a:solidFill>
              <a:latin typeface="黑体" panose="02010609060101010101" pitchFamily="49" charset="-122"/>
              <a:ea typeface="黑体" panose="02010609060101010101" pitchFamily="49" charset="-122"/>
            </a:endParaRPr>
          </a:p>
          <a:p>
            <a:pPr marL="342900" lvl="1" indent="-342900" algn="l">
              <a:buClrTx/>
              <a:buSzTx/>
              <a:buChar char="•"/>
            </a:pPr>
            <a:r>
              <a:rPr lang="zh-CN" altLang="en-US" b="1" dirty="0" smtClean="0">
                <a:solidFill>
                  <a:prstClr val="black"/>
                </a:solidFill>
                <a:latin typeface="黑体" panose="02010609060101010101" pitchFamily="49" charset="-122"/>
                <a:ea typeface="黑体" panose="02010609060101010101" pitchFamily="49" charset="-122"/>
                <a:sym typeface="+mn-ea"/>
              </a:rPr>
              <a:t>连续状态空间所面临的</a:t>
            </a:r>
            <a:r>
              <a:rPr lang="zh-CN" altLang="en-US" b="1" dirty="0" smtClean="0">
                <a:solidFill>
                  <a:prstClr val="black"/>
                </a:solidFill>
                <a:latin typeface="黑体" panose="02010609060101010101" pitchFamily="49" charset="-122"/>
                <a:ea typeface="黑体" panose="02010609060101010101" pitchFamily="49" charset="-122"/>
                <a:sym typeface="+mn-ea"/>
              </a:rPr>
              <a:t>困难</a:t>
            </a:r>
            <a:endParaRPr lang="zh-CN" altLang="en-US" sz="2800" b="1" dirty="0" smtClean="0">
              <a:solidFill>
                <a:prstClr val="black"/>
              </a:solidFill>
              <a:latin typeface="黑体" panose="02010609060101010101" pitchFamily="49" charset="-122"/>
              <a:ea typeface="黑体" panose="02010609060101010101" pitchFamily="49" charset="-122"/>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值函数不再是关于状态的“表格值函数” (tabular value function)</a:t>
            </a:r>
            <a:endParaRPr lang="zh-CN" altLang="en-US" sz="2400" dirty="0" smtClean="0">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b="1" dirty="0" smtClean="0">
                <a:solidFill>
                  <a:prstClr val="black"/>
                </a:solidFill>
                <a:latin typeface="黑体" panose="02010609060101010101" pitchFamily="49" charset="-122"/>
                <a:ea typeface="黑体" panose="02010609060101010101" pitchFamily="49" charset="-122"/>
                <a:sym typeface="+mn-ea"/>
              </a:rPr>
              <a:t>解决困难的办法：</a:t>
            </a:r>
            <a:r>
              <a:rPr lang="zh-CN" altLang="en-US" b="1" dirty="0" smtClean="0">
                <a:solidFill>
                  <a:srgbClr val="0000FF"/>
                </a:solidFill>
                <a:latin typeface="黑体" panose="02010609060101010101" pitchFamily="49" charset="-122"/>
                <a:ea typeface="黑体" panose="02010609060101010101" pitchFamily="49" charset="-122"/>
                <a:sym typeface="+mn-ea"/>
              </a:rPr>
              <a:t>值函数近似</a:t>
            </a:r>
            <a:endParaRPr lang="zh-CN" altLang="en-US" b="1" dirty="0" smtClean="0">
              <a:solidFill>
                <a:prstClr val="black"/>
              </a:solidFill>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为简便起见，假定状态空间</a:t>
            </a:r>
            <a:r>
              <a:rPr lang="en-US" altLang="zh-CN" sz="2400" i="1" dirty="0" smtClean="0">
                <a:latin typeface="Times New Roman" panose="02020603050405020304" charset="0"/>
                <a:cs typeface="Times New Roman" panose="02020603050405020304" charset="0"/>
                <a:sym typeface="+mn-ea"/>
              </a:rPr>
              <a:t>S</a:t>
            </a:r>
            <a:r>
              <a:rPr lang="en-US" altLang="zh-CN" sz="2400" dirty="0" smtClean="0">
                <a:sym typeface="+mn-ea"/>
              </a:rPr>
              <a:t>=</a:t>
            </a:r>
            <a:r>
              <a:rPr lang="en-US" altLang="zh-CN" sz="2400" i="1" dirty="0" smtClean="0">
                <a:latin typeface="Times New Roman" panose="02020603050405020304" charset="0"/>
                <a:cs typeface="Times New Roman" panose="02020603050405020304" charset="0"/>
                <a:sym typeface="+mn-ea"/>
              </a:rPr>
              <a:t>R</a:t>
            </a:r>
            <a:r>
              <a:rPr lang="en-US" altLang="zh-CN" sz="2400" i="1" baseline="30000" dirty="0" smtClean="0">
                <a:latin typeface="Times New Roman" panose="02020603050405020304" charset="0"/>
                <a:cs typeface="Times New Roman" panose="02020603050405020304" charset="0"/>
                <a:sym typeface="+mn-ea"/>
              </a:rPr>
              <a:t>n</a:t>
            </a:r>
            <a:endParaRPr lang="zh-CN" altLang="en-US" sz="2400" dirty="0" smtClean="0">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为简便起见，首先考虑线性近似（非线性近似：核方法）</a:t>
            </a:r>
            <a:endParaRPr lang="zh-CN" altLang="en-US" sz="2400" dirty="0" smtClean="0">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假定行为空间有限</a:t>
            </a:r>
            <a:endParaRPr lang="zh-CN" altLang="en-US" sz="2400" dirty="0" smtClean="0">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值函数近似</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latin typeface="黑体" panose="02010609060101010101" pitchFamily="49" charset="-122"/>
                    <a:ea typeface="黑体" panose="02010609060101010101" pitchFamily="49" charset="-122"/>
                    <a:sym typeface="+mn-ea"/>
                  </a:rPr>
                  <a:t>值函数近似</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sym typeface="+mn-ea"/>
                  </a:rPr>
                  <a:t>将状态值函数表达为状态的线性函数</a:t>
                </a:r>
                <a:endParaRPr lang="zh-CN" altLang="en-US" sz="2400" dirty="0" smtClean="0">
                  <a:sym typeface="+mn-ea"/>
                </a:endParaRPr>
              </a:p>
              <a:p>
                <a:pPr marL="457200" lvl="1" indent="0">
                  <a:buNone/>
                </a:pPr>
                <a14:m>
                  <m:oMathPara xmlns:m="http://schemas.openxmlformats.org/officeDocument/2006/math">
                    <m:oMathParaPr>
                      <m:jc m:val="centerGroup"/>
                    </m:oMathParaPr>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𝜃</m:t>
                          </m:r>
                        </m:sub>
                      </m:sSub>
                      <m:d>
                        <m:dPr>
                          <m:ctrlPr>
                            <a:rPr lang="zh-CN" altLang="zh-CN" sz="2400" i="1">
                              <a:solidFill>
                                <a:srgbClr val="FF0000"/>
                              </a:solidFill>
                              <a:latin typeface="Cambria Math" panose="02040503050406030204"/>
                              <a:ea typeface="黑体" panose="02010609060101010101" pitchFamily="49" charset="-122"/>
                            </a:rPr>
                          </m:ctrlPr>
                        </m:dPr>
                        <m:e>
                          <m:r>
                            <a:rPr lang="en-US" sz="2400" i="1">
                              <a:solidFill>
                                <a:srgbClr val="FF0000"/>
                              </a:solidFill>
                              <a:latin typeface="Cambria Math" panose="02040503050406030204" pitchFamily="18" charset="0"/>
                              <a:ea typeface="黑体" panose="02010609060101010101" pitchFamily="49" charset="-122"/>
                            </a:rPr>
                            <m:t>𝑠</m:t>
                          </m:r>
                        </m:e>
                      </m:d>
                      <m:r>
                        <a:rPr lang="en-US" altLang="zh-CN" sz="2400" i="1">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𝜃</m:t>
                      </m:r>
                      <m:r>
                        <a:rPr lang="en-US" altLang="zh-CN" sz="2400" i="1" baseline="30000">
                          <a:solidFill>
                            <a:srgbClr val="FF0000"/>
                          </a:solidFill>
                          <a:latin typeface="Cambria Math" panose="02040503050406030204" pitchFamily="18" charset="0"/>
                          <a:ea typeface="黑体" panose="02010609060101010101" pitchFamily="49" charset="-122"/>
                          <a:cs typeface="Cambria Math" panose="02040503050406030204" pitchFamily="18" charset="0"/>
                        </a:rPr>
                        <m:t>𝑇</m:t>
                      </m:r>
                      <m:r>
                        <a:rPr lang="en-US" altLang="zh-CN" sz="2400" i="1">
                          <a:solidFill>
                            <a:srgbClr val="FF0000"/>
                          </a:solidFill>
                          <a:latin typeface="Cambria Math" panose="02040503050406030204" pitchFamily="18" charset="0"/>
                          <a:ea typeface="黑体" panose="02010609060101010101" pitchFamily="49" charset="-122"/>
                        </a:rPr>
                        <m:t>𝑠</m:t>
                      </m:r>
                    </m:oMath>
                  </m:oMathPara>
                </a14:m>
                <a:endParaRPr lang="en-US" altLang="zh-CN" sz="2400" dirty="0" smtClean="0">
                  <a:solidFill>
                    <a:srgbClr val="0000FF"/>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sym typeface="+mn-ea"/>
                  </a:rPr>
                  <a:t>用最小二乘误差来度量学到的值函数与真实的值函数（可用时序差分等算法估计）之间的近似程度</a:t>
                </a:r>
                <a:endParaRPr lang="zh-CN" altLang="en-US" sz="2400" dirty="0" smtClean="0">
                  <a:sym typeface="+mn-ea"/>
                </a:endParaRPr>
              </a:p>
              <a:p>
                <a:pPr marL="457200" lvl="1" indent="0">
                  <a:buNone/>
                </a:pPr>
                <a14:m>
                  <m:oMathPara xmlns:m="http://schemas.openxmlformats.org/officeDocument/2006/math">
                    <m:oMathParaPr>
                      <m:jc m:val="centerGroup"/>
                    </m:oMathParaPr>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𝜀</m:t>
                          </m:r>
                          <m:r>
                            <a:rPr lang="en-US" altLang="zh-CN" sz="2400" i="1" baseline="-25000">
                              <a:solidFill>
                                <a:srgbClr val="FF0000"/>
                              </a:solidFill>
                              <a:latin typeface="Cambria Math" panose="02040503050406030204" pitchFamily="18" charset="0"/>
                              <a:ea typeface="黑体" panose="02010609060101010101" pitchFamily="49" charset="-122"/>
                              <a:cs typeface="Cambria Math" panose="02040503050406030204" pitchFamily="18" charset="0"/>
                            </a:rPr>
                            <m:t>𝜃</m:t>
                          </m:r>
                          <m:r>
                            <a:rPr lang="en-US" altLang="zh-CN" sz="2400" i="1">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𝐸</m:t>
                          </m:r>
                        </m:e>
                        <m:sub>
                          <m:r>
                            <a:rPr lang="en-US" altLang="zh-CN" sz="2400" i="1">
                              <a:solidFill>
                                <a:srgbClr val="FF0000"/>
                              </a:solidFill>
                              <a:latin typeface="Cambria Math" panose="02040503050406030204" pitchFamily="18" charset="0"/>
                              <a:ea typeface="黑体" panose="02010609060101010101" pitchFamily="49" charset="-122"/>
                            </a:rPr>
                            <m:t>𝑥</m:t>
                          </m:r>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m:t>
                          </m:r>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ℎ</m:t>
                          </m:r>
                        </m:sub>
                      </m:sSub>
                      <m:r>
                        <a:rPr lang="en-US" altLang="zh-CN" sz="2400" i="1">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𝑉</m:t>
                      </m:r>
                      <m:r>
                        <a:rPr lang="en-US" altLang="zh-CN" sz="2400" i="1" baseline="30000">
                          <a:solidFill>
                            <a:srgbClr val="FF0000"/>
                          </a:solidFill>
                          <a:latin typeface="Cambria Math" panose="02040503050406030204" pitchFamily="18" charset="0"/>
                          <a:ea typeface="黑体" panose="02010609060101010101" pitchFamily="49" charset="-122"/>
                        </a:rPr>
                        <m:t>ℎ</m:t>
                      </m:r>
                      <m:d>
                        <m:dPr>
                          <m:ctrlPr>
                            <a:rPr lang="zh-CN" altLang="zh-CN" sz="2400" i="1">
                              <a:solidFill>
                                <a:srgbClr val="FF0000"/>
                              </a:solidFill>
                              <a:latin typeface="Cambria Math" panose="02040503050406030204"/>
                              <a:ea typeface="黑体" panose="02010609060101010101" pitchFamily="49" charset="-122"/>
                            </a:rPr>
                          </m:ctrlPr>
                        </m:dPr>
                        <m:e>
                          <m:r>
                            <a:rPr lang="en-US" sz="2400" i="1">
                              <a:solidFill>
                                <a:srgbClr val="FF0000"/>
                              </a:solidFill>
                              <a:latin typeface="Cambria Math" panose="02040503050406030204" pitchFamily="18" charset="0"/>
                              <a:ea typeface="黑体" panose="02010609060101010101" pitchFamily="49" charset="-122"/>
                            </a:rPr>
                            <m:t>𝑠</m:t>
                          </m:r>
                        </m:e>
                      </m:d>
                      <m:r>
                        <a:rPr lang="en-US" altLang="zh-CN" sz="2400" i="1">
                          <a:solidFill>
                            <a:srgbClr val="FF0000"/>
                          </a:solidFill>
                          <a:latin typeface="Cambria Math" panose="02040503050406030204" pitchFamily="18" charset="0"/>
                          <a:ea typeface="黑体" panose="02010609060101010101" pitchFamily="49" charset="-122"/>
                        </a:rPr>
                        <m:t>−</m:t>
                      </m:r>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𝑉</m:t>
                          </m:r>
                        </m:e>
                        <m:sub>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𝜃</m:t>
                          </m:r>
                        </m:sub>
                      </m:sSub>
                      <m:d>
                        <m:dPr>
                          <m:ctrlPr>
                            <a:rPr lang="zh-CN" altLang="zh-CN" sz="2400" i="1">
                              <a:solidFill>
                                <a:srgbClr val="FF0000"/>
                              </a:solidFill>
                              <a:latin typeface="Cambria Math" panose="02040503050406030204"/>
                              <a:ea typeface="黑体" panose="02010609060101010101" pitchFamily="49" charset="-122"/>
                            </a:rPr>
                          </m:ctrlPr>
                        </m:dPr>
                        <m:e>
                          <m:r>
                            <a:rPr lang="en-US" sz="2400" i="1">
                              <a:solidFill>
                                <a:srgbClr val="FF0000"/>
                              </a:solidFill>
                              <a:latin typeface="Cambria Math" panose="02040503050406030204" pitchFamily="18" charset="0"/>
                              <a:ea typeface="黑体" panose="02010609060101010101" pitchFamily="49" charset="-122"/>
                            </a:rPr>
                            <m:t>𝑠</m:t>
                          </m:r>
                        </m:e>
                      </m:d>
                      <m:r>
                        <a:rPr lang="en-US" altLang="zh-CN" sz="2400" i="1">
                          <a:solidFill>
                            <a:srgbClr val="FF0000"/>
                          </a:solidFill>
                          <a:latin typeface="Cambria Math" panose="02040503050406030204" pitchFamily="18" charset="0"/>
                          <a:ea typeface="黑体" panose="02010609060101010101" pitchFamily="49" charset="-122"/>
                        </a:rPr>
                        <m:t>]</m:t>
                      </m:r>
                      <m:r>
                        <a:rPr lang="en-US" altLang="zh-CN" sz="2400" i="1" baseline="30000">
                          <a:solidFill>
                            <a:srgbClr val="FF0000"/>
                          </a:solidFill>
                          <a:latin typeface="Cambria Math" panose="02040503050406030204" pitchFamily="18" charset="0"/>
                          <a:ea typeface="黑体" panose="02010609060101010101" pitchFamily="49" charset="-122"/>
                        </a:rPr>
                        <m:t>2</m:t>
                      </m:r>
                    </m:oMath>
                  </m:oMathPara>
                </a14:m>
                <a:endParaRPr lang="en-US" altLang="zh-CN" sz="2400" dirty="0" smtClean="0">
                  <a:latin typeface="+mn-ea"/>
                  <a:cs typeface="+mn-ea"/>
                </a:endParaRPr>
              </a:p>
              <a:p>
                <a:pPr lvl="1"/>
                <a:r>
                  <a:rPr lang="zh-CN" altLang="zh-CN" sz="2400" dirty="0">
                    <a:latin typeface="黑体" panose="02010609060101010101" pitchFamily="49" charset="-122"/>
                    <a:ea typeface="黑体" panose="02010609060101010101" pitchFamily="49" charset="-122"/>
                    <a:sym typeface="+mn-ea"/>
                  </a:rPr>
                  <a:t>用梯度下降法更新参数向量，求解优化问题</a:t>
                </a:r>
                <a:endParaRPr lang="zh-CN" altLang="zh-CN" sz="2400" dirty="0">
                  <a:latin typeface="黑体" panose="02010609060101010101" pitchFamily="49" charset="-122"/>
                  <a:ea typeface="黑体" panose="02010609060101010101" pitchFamily="49" charset="-122"/>
                  <a:sym typeface="+mn-ea"/>
                </a:endParaRPr>
              </a:p>
              <a:p>
                <a:pPr lvl="1"/>
                <a:r>
                  <a:rPr lang="zh-CN" altLang="zh-CN" sz="2400" dirty="0">
                    <a:latin typeface="黑体" panose="02010609060101010101" pitchFamily="49" charset="-122"/>
                    <a:ea typeface="黑体" panose="02010609060101010101" pitchFamily="49" charset="-122"/>
                    <a:sym typeface="+mn-ea"/>
                  </a:rPr>
                  <a:t>动作值函数的线性近似</a:t>
                </a:r>
                <a:endParaRPr lang="zh-CN" altLang="en-US" sz="2400" dirty="0" smtClean="0">
                  <a:sym typeface="+mn-ea"/>
                </a:endParaRPr>
              </a:p>
              <a:p>
                <a:pPr marL="457200" lvl="1" indent="0">
                  <a:buNone/>
                </a:pPr>
                <a14:m>
                  <m:oMathPara xmlns:m="http://schemas.openxmlformats.org/officeDocument/2006/math">
                    <m:oMathParaPr>
                      <m:jc m:val="centerGroup"/>
                    </m:oMathParaPr>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a:ea typeface="黑体" panose="02010609060101010101" pitchFamily="49" charset="-122"/>
                            </a:rPr>
                            <m:t>𝑄</m:t>
                          </m:r>
                        </m:e>
                        <m:sub>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𝜃</m:t>
                          </m:r>
                        </m:sub>
                      </m:sSub>
                      <m:d>
                        <m:dPr>
                          <m:ctrlPr>
                            <a:rPr lang="zh-CN" altLang="zh-CN" sz="2400" i="1">
                              <a:solidFill>
                                <a:srgbClr val="FF0000"/>
                              </a:solidFill>
                              <a:latin typeface="Cambria Math" panose="02040503050406030204"/>
                              <a:ea typeface="黑体" panose="02010609060101010101" pitchFamily="49" charset="-122"/>
                            </a:rPr>
                          </m:ctrlPr>
                        </m:dPr>
                        <m:e>
                          <m:r>
                            <a:rPr lang="en-US" sz="2400" i="1">
                              <a:solidFill>
                                <a:srgbClr val="FF0000"/>
                              </a:solidFill>
                              <a:latin typeface="Cambria Math" panose="02040503050406030204" pitchFamily="18" charset="0"/>
                              <a:ea typeface="黑体" panose="02010609060101010101" pitchFamily="49" charset="-122"/>
                            </a:rPr>
                            <m:t>𝑠</m:t>
                          </m:r>
                          <m:r>
                            <a:rPr lang="en-US" sz="2400" i="1">
                              <a:solidFill>
                                <a:srgbClr val="FF0000"/>
                              </a:solidFill>
                              <a:latin typeface="Cambria Math" panose="02040503050406030204" pitchFamily="18" charset="0"/>
                              <a:ea typeface="黑体" panose="02010609060101010101" pitchFamily="49" charset="-122"/>
                            </a:rPr>
                            <m:t>,</m:t>
                          </m:r>
                          <m:r>
                            <a:rPr lang="en-US" sz="2400" i="1">
                              <a:solidFill>
                                <a:srgbClr val="FF0000"/>
                              </a:solidFill>
                              <a:latin typeface="Cambria Math" panose="02040503050406030204" pitchFamily="18" charset="0"/>
                              <a:ea typeface="黑体" panose="02010609060101010101" pitchFamily="49" charset="-122"/>
                            </a:rPr>
                            <m:t>𝑎</m:t>
                          </m:r>
                        </m:e>
                      </m:d>
                      <m:r>
                        <a:rPr lang="en-US" altLang="zh-CN" sz="2400" i="1">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cs typeface="Cambria Math" panose="02040503050406030204" pitchFamily="18" charset="0"/>
                        </a:rPr>
                        <m:t>𝜃</m:t>
                      </m:r>
                      <m:r>
                        <a:rPr lang="en-US" altLang="zh-CN" sz="2400" i="1" baseline="30000">
                          <a:solidFill>
                            <a:srgbClr val="FF0000"/>
                          </a:solidFill>
                          <a:latin typeface="Cambria Math" panose="02040503050406030204" pitchFamily="18" charset="0"/>
                          <a:ea typeface="黑体" panose="02010609060101010101" pitchFamily="49" charset="-122"/>
                          <a:cs typeface="Cambria Math" panose="02040503050406030204" pitchFamily="18" charset="0"/>
                        </a:rPr>
                        <m:t>𝑇</m:t>
                      </m:r>
                      <m:r>
                        <a:rPr lang="en-US" altLang="zh-CN" sz="2400" i="1">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𝑠</m:t>
                      </m:r>
                      <m:r>
                        <a:rPr lang="en-US" altLang="zh-CN" sz="2400" i="1">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𝑎</m:t>
                      </m:r>
                      <m:r>
                        <a:rPr lang="en-US" altLang="zh-CN" sz="2400" i="1">
                          <a:solidFill>
                            <a:srgbClr val="FF0000"/>
                          </a:solidFill>
                          <a:latin typeface="Cambria Math" panose="02040503050406030204" pitchFamily="18" charset="0"/>
                          <a:ea typeface="黑体" panose="02010609060101010101" pitchFamily="49" charset="-122"/>
                        </a:rPr>
                        <m:t>)</m:t>
                      </m:r>
                    </m:oMath>
                  </m:oMathPara>
                </a14:m>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
        <p:nvSpPr>
          <p:cNvPr id="8" name="任意多边形 7"/>
          <p:cNvSpPr/>
          <p:nvPr>
            <p:custDataLst>
              <p:tags r:id="rId2"/>
            </p:custDataLst>
          </p:nvPr>
        </p:nvSpPr>
        <p:spPr>
          <a:xfrm>
            <a:off x="5436235" y="1412875"/>
            <a:ext cx="1588770" cy="273050"/>
          </a:xfrm>
          <a:custGeom>
            <a:avLst/>
            <a:gdLst>
              <a:gd name="connsiteX0" fmla="*/ 0 w 1639019"/>
              <a:gd name="connsiteY0" fmla="*/ 272890 h 272890"/>
              <a:gd name="connsiteX1" fmla="*/ 301924 w 1639019"/>
              <a:gd name="connsiteY1" fmla="*/ 14098 h 272890"/>
              <a:gd name="connsiteX2" fmla="*/ 1639019 w 1639019"/>
              <a:gd name="connsiteY2" fmla="*/ 57230 h 272890"/>
            </a:gdLst>
            <a:ahLst/>
            <a:cxnLst>
              <a:cxn ang="0">
                <a:pos x="connsiteX0" y="connsiteY0"/>
              </a:cxn>
              <a:cxn ang="0">
                <a:pos x="connsiteX1" y="connsiteY1"/>
              </a:cxn>
              <a:cxn ang="0">
                <a:pos x="connsiteX2" y="connsiteY2"/>
              </a:cxn>
            </a:cxnLst>
            <a:rect l="l" t="t" r="r" b="b"/>
            <a:pathLst>
              <a:path w="1639019" h="272890">
                <a:moveTo>
                  <a:pt x="0" y="272890"/>
                </a:moveTo>
                <a:cubicBezTo>
                  <a:pt x="14377" y="161465"/>
                  <a:pt x="28754" y="50041"/>
                  <a:pt x="301924" y="14098"/>
                </a:cubicBezTo>
                <a:cubicBezTo>
                  <a:pt x="575094" y="-21845"/>
                  <a:pt x="1107056" y="17692"/>
                  <a:pt x="1639019" y="57230"/>
                </a:cubicBezTo>
              </a:path>
            </a:pathLst>
          </a:custGeom>
          <a:noFill/>
          <a:ln w="28575">
            <a:solidFill>
              <a:schemeClr val="tx1"/>
            </a:solidFill>
            <a:headEnd type="none" w="med" len="med"/>
            <a:tailEnd type="arrow"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0" name="直接箭头连接符 9"/>
          <p:cNvCxnSpPr/>
          <p:nvPr>
            <p:custDataLst>
              <p:tags r:id="rId3"/>
            </p:custDataLst>
          </p:nvPr>
        </p:nvCxnSpPr>
        <p:spPr>
          <a:xfrm>
            <a:off x="5868453" y="2204761"/>
            <a:ext cx="1156970" cy="54610"/>
          </a:xfrm>
          <a:prstGeom prst="straightConnector1">
            <a:avLst/>
          </a:prstGeom>
          <a:noFill/>
          <a:ln w="28575">
            <a:solidFill>
              <a:schemeClr val="tx1"/>
            </a:solidFill>
            <a:headEnd type="none" w="med" len="med"/>
            <a:tailEnd type="arrow" w="med" len="med"/>
          </a:ln>
          <a:effectLst/>
        </p:spPr>
        <p:style>
          <a:lnRef idx="2">
            <a:schemeClr val="accent1">
              <a:shade val="50000"/>
            </a:schemeClr>
          </a:lnRef>
          <a:fillRef idx="1">
            <a:schemeClr val="accent1"/>
          </a:fillRef>
          <a:effectRef idx="0">
            <a:schemeClr val="accent1"/>
          </a:effectRef>
          <a:fontRef idx="minor">
            <a:schemeClr val="lt1"/>
          </a:fontRef>
        </p:style>
      </p:cxnSp>
      <p:sp>
        <p:nvSpPr>
          <p:cNvPr id="12" name="文本框 11"/>
          <p:cNvSpPr txBox="1"/>
          <p:nvPr>
            <p:custDataLst>
              <p:tags r:id="rId4"/>
            </p:custDataLst>
          </p:nvPr>
        </p:nvSpPr>
        <p:spPr>
          <a:xfrm>
            <a:off x="7025532" y="1252056"/>
            <a:ext cx="1235075" cy="1198880"/>
          </a:xfrm>
          <a:prstGeom prst="rect">
            <a:avLst/>
          </a:prstGeom>
          <a:noFill/>
        </p:spPr>
        <p:txBody>
          <a:bodyPr wrap="square" rtlCol="0">
            <a:spAutoFit/>
          </a:bodyPr>
          <a:p>
            <a:r>
              <a:rPr lang="zh-CN" altLang="en-US" dirty="0" smtClean="0">
                <a:latin typeface="+mj-ea"/>
                <a:ea typeface="+mj-ea"/>
              </a:rPr>
              <a:t>参数向量</a:t>
            </a:r>
            <a:endParaRPr lang="en-US" altLang="zh-CN" dirty="0" smtClean="0">
              <a:latin typeface="+mj-ea"/>
              <a:ea typeface="+mj-ea"/>
            </a:endParaRPr>
          </a:p>
          <a:p>
            <a:endParaRPr lang="en-US" altLang="zh-CN" dirty="0" smtClean="0">
              <a:latin typeface="+mj-ea"/>
              <a:ea typeface="+mj-ea"/>
            </a:endParaRPr>
          </a:p>
          <a:p>
            <a:endParaRPr lang="en-US" altLang="zh-CN" dirty="0" smtClean="0">
              <a:latin typeface="+mj-ea"/>
              <a:ea typeface="+mj-ea"/>
            </a:endParaRPr>
          </a:p>
          <a:p>
            <a:r>
              <a:rPr lang="zh-CN" altLang="en-US" dirty="0" smtClean="0">
                <a:latin typeface="+mj-ea"/>
                <a:ea typeface="+mj-ea"/>
              </a:rPr>
              <a:t>状态向量</a:t>
            </a:r>
            <a:endParaRPr lang="zh-CN" altLang="en-US" dirty="0">
              <a:latin typeface="+mj-ea"/>
              <a:ea typeface="+mj-ea"/>
            </a:endParaRPr>
          </a:p>
        </p:txBody>
      </p:sp>
      <p:sp>
        <p:nvSpPr>
          <p:cNvPr id="21" name="任意多边形 20"/>
          <p:cNvSpPr/>
          <p:nvPr>
            <p:custDataLst>
              <p:tags r:id="rId5"/>
            </p:custDataLst>
          </p:nvPr>
        </p:nvSpPr>
        <p:spPr>
          <a:xfrm rot="21363273" flipV="1">
            <a:off x="6020435" y="4774565"/>
            <a:ext cx="772795" cy="275590"/>
          </a:xfrm>
          <a:custGeom>
            <a:avLst/>
            <a:gdLst>
              <a:gd name="connsiteX0" fmla="*/ 0 w 1639019"/>
              <a:gd name="connsiteY0" fmla="*/ 272890 h 272890"/>
              <a:gd name="connsiteX1" fmla="*/ 301924 w 1639019"/>
              <a:gd name="connsiteY1" fmla="*/ 14098 h 272890"/>
              <a:gd name="connsiteX2" fmla="*/ 1639019 w 1639019"/>
              <a:gd name="connsiteY2" fmla="*/ 57230 h 272890"/>
            </a:gdLst>
            <a:ahLst/>
            <a:cxnLst>
              <a:cxn ang="0">
                <a:pos x="connsiteX0" y="connsiteY0"/>
              </a:cxn>
              <a:cxn ang="0">
                <a:pos x="connsiteX1" y="connsiteY1"/>
              </a:cxn>
              <a:cxn ang="0">
                <a:pos x="connsiteX2" y="connsiteY2"/>
              </a:cxn>
            </a:cxnLst>
            <a:rect l="l" t="t" r="r" b="b"/>
            <a:pathLst>
              <a:path w="1639019" h="272890">
                <a:moveTo>
                  <a:pt x="0" y="272890"/>
                </a:moveTo>
                <a:cubicBezTo>
                  <a:pt x="14377" y="161465"/>
                  <a:pt x="28754" y="50041"/>
                  <a:pt x="301924" y="14098"/>
                </a:cubicBezTo>
                <a:cubicBezTo>
                  <a:pt x="575094" y="-21845"/>
                  <a:pt x="1107056" y="17692"/>
                  <a:pt x="1639019" y="57230"/>
                </a:cubicBezTo>
              </a:path>
            </a:pathLst>
          </a:custGeom>
          <a:noFill/>
          <a:ln w="28575">
            <a:solidFill>
              <a:schemeClr val="tx1"/>
            </a:solidFill>
            <a:headEnd type="none" w="med" len="med"/>
            <a:tailEnd type="arrow"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aphicFrame>
        <p:nvGraphicFramePr>
          <p:cNvPr id="23" name="对象 22"/>
          <p:cNvGraphicFramePr>
            <a:graphicFrameLocks noChangeAspect="1"/>
          </p:cNvGraphicFramePr>
          <p:nvPr>
            <p:custDataLst>
              <p:tags r:id="rId6"/>
            </p:custDataLst>
          </p:nvPr>
        </p:nvGraphicFramePr>
        <p:xfrm>
          <a:off x="6801426" y="4797627"/>
          <a:ext cx="2227262" cy="303212"/>
        </p:xfrm>
        <a:graphic>
          <a:graphicData uri="http://schemas.openxmlformats.org/presentationml/2006/ole">
            <mc:AlternateContent xmlns:mc="http://schemas.openxmlformats.org/markup-compatibility/2006">
              <mc:Choice xmlns:v="urn:schemas-microsoft-com:vml" Requires="v">
                <p:oleObj spid="_x0000_s266491" name="Formula" r:id="rId7" imgW="9696450" imgH="1323975" progId="Equation.Ribbit">
                  <p:embed/>
                </p:oleObj>
              </mc:Choice>
              <mc:Fallback>
                <p:oleObj name="Formula" r:id="rId7" imgW="9696450" imgH="1323975" progId="Equation.Ribbit">
                  <p:embed/>
                  <p:pic>
                    <p:nvPicPr>
                      <p:cNvPr id="0" name="图片 266490"/>
                      <p:cNvPicPr>
                        <a:picLocks noChangeAspect="1" noChangeArrowheads="1"/>
                      </p:cNvPicPr>
                      <p:nvPr/>
                    </p:nvPicPr>
                    <p:blipFill>
                      <a:blip r:embed="rId8"/>
                      <a:srcRect/>
                      <a:stretch>
                        <a:fillRect/>
                      </a:stretch>
                    </p:blipFill>
                    <p:spPr bwMode="auto">
                      <a:xfrm>
                        <a:off x="6801426" y="4797627"/>
                        <a:ext cx="2227262" cy="30321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rPr>
              <a:t>本节目录</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概述</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K-摇臂赌博机</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1" algn="l">
              <a:buClrTx/>
              <a:buSzTx/>
            </a:pPr>
            <a:r>
              <a:rPr lang="en-US" altLang="zh-CN" sz="2450" dirty="0" smtClean="0">
                <a:solidFill>
                  <a:schemeClr val="bg1">
                    <a:lumMod val="85000"/>
                  </a:schemeClr>
                </a:solidFill>
                <a:latin typeface="微软雅黑" panose="020B0503020204020204" charset="-122"/>
                <a:cs typeface="微软雅黑" panose="020B0503020204020204" charset="-122"/>
                <a:sym typeface="+mn-ea"/>
              </a:rPr>
              <a:t>ϵ</a:t>
            </a:r>
            <a:r>
              <a:rPr lang="en-US" altLang="zh-CN" sz="2450" dirty="0" smtClean="0">
                <a:solidFill>
                  <a:schemeClr val="bg1">
                    <a:lumMod val="85000"/>
                  </a:schemeClr>
                </a:solidFill>
                <a:sym typeface="+mn-ea"/>
              </a:rPr>
              <a:t>-</a:t>
            </a:r>
            <a:r>
              <a:rPr lang="zh-CN" altLang="en-US" sz="2450" dirty="0" smtClean="0">
                <a:solidFill>
                  <a:schemeClr val="bg1">
                    <a:lumMod val="85000"/>
                  </a:schemeClr>
                </a:solidFill>
                <a:sym typeface="+mn-ea"/>
              </a:rPr>
              <a:t>贪心</a:t>
            </a:r>
            <a:endParaRPr lang="zh-CN" altLang="en-US" sz="2450" dirty="0" smtClean="0">
              <a:solidFill>
                <a:schemeClr val="bg1">
                  <a:lumMod val="85000"/>
                </a:schemeClr>
              </a:solidFill>
              <a:sym typeface="+mn-ea"/>
            </a:endParaRPr>
          </a:p>
          <a:p>
            <a:pPr lvl="1" algn="l">
              <a:buClrTx/>
              <a:buSzTx/>
            </a:pPr>
            <a:r>
              <a:rPr lang="en-US" altLang="zh-CN" sz="2450" dirty="0" err="1" smtClean="0">
                <a:solidFill>
                  <a:schemeClr val="bg1">
                    <a:lumMod val="85000"/>
                  </a:schemeClr>
                </a:solidFill>
                <a:sym typeface="+mn-ea"/>
              </a:rPr>
              <a:t>Softmax</a:t>
            </a:r>
            <a:endParaRPr lang="zh-CN" altLang="en-US" sz="2450" b="1" dirty="0" smtClean="0">
              <a:solidFill>
                <a:schemeClr val="bg1">
                  <a:lumMod val="85000"/>
                </a:schemeClr>
              </a:solidFill>
              <a:latin typeface="黑体" panose="02010609060101010101" pitchFamily="49" charset="-122"/>
              <a:ea typeface="黑体" panose="02010609060101010101" pitchFamily="49" charset="-122"/>
            </a:endParaRPr>
          </a:p>
          <a:p>
            <a:r>
              <a:rPr lang="zh-CN" altLang="en-US" sz="2800" b="1" dirty="0" smtClean="0">
                <a:solidFill>
                  <a:schemeClr val="bg1">
                    <a:lumMod val="85000"/>
                  </a:schemeClr>
                </a:solidFill>
                <a:latin typeface="黑体" panose="02010609060101010101" pitchFamily="49" charset="-122"/>
                <a:ea typeface="黑体" panose="02010609060101010101" pitchFamily="49" charset="-122"/>
              </a:rPr>
              <a:t>有模型学习</a:t>
            </a:r>
            <a:endParaRPr lang="en-US" altLang="zh-CN" sz="2800" b="1" dirty="0" smtClean="0">
              <a:solidFill>
                <a:schemeClr val="bg1">
                  <a:lumMod val="85000"/>
                </a:schemeClr>
              </a:solidFill>
              <a:latin typeface="黑体" panose="02010609060101010101" pitchFamily="49" charset="-122"/>
              <a:ea typeface="黑体" panose="02010609060101010101" pitchFamily="49" charset="-122"/>
            </a:endParaRPr>
          </a:p>
          <a:p>
            <a:pPr lvl="1" algn="l">
              <a:buClrTx/>
              <a:buSzTx/>
            </a:pP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策略迭代与值迭代</a:t>
            </a:r>
            <a:endPar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sz="2800" b="1" dirty="0" smtClean="0">
                <a:solidFill>
                  <a:schemeClr val="bg1">
                    <a:lumMod val="85000"/>
                  </a:schemeClr>
                </a:solidFill>
                <a:latin typeface="黑体" panose="02010609060101010101" pitchFamily="49" charset="-122"/>
                <a:ea typeface="黑体" panose="02010609060101010101" pitchFamily="49" charset="-122"/>
              </a:rPr>
              <a:t>无模型学习</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endParaRPr>
          </a:p>
          <a:p>
            <a:pPr lvl="1"/>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时序差分学习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1"/>
            <a:r>
              <a:rPr lang="en-US" altLang="zh-CN" sz="2400" dirty="0" smtClean="0">
                <a:solidFill>
                  <a:schemeClr val="bg1">
                    <a:lumMod val="85000"/>
                  </a:schemeClr>
                </a:solidFill>
                <a:latin typeface="黑体" panose="02010609060101010101" pitchFamily="49" charset="-122"/>
                <a:ea typeface="黑体" panose="02010609060101010101" pitchFamily="49" charset="-122"/>
                <a:sym typeface="+mn-ea"/>
              </a:rPr>
              <a:t>Q</a:t>
            </a:r>
            <a:r>
              <a:rPr lang="zh-CN" altLang="en-US" sz="2400" dirty="0" smtClean="0">
                <a:solidFill>
                  <a:schemeClr val="bg1">
                    <a:lumMod val="85000"/>
                  </a:schemeClr>
                </a:solidFill>
                <a:latin typeface="黑体" panose="02010609060101010101" pitchFamily="49" charset="-122"/>
                <a:ea typeface="黑体" panose="02010609060101010101" pitchFamily="49" charset="-122"/>
                <a:sym typeface="+mn-ea"/>
              </a:rPr>
              <a:t>学习</a:t>
            </a:r>
            <a:endParaRPr lang="en-US" altLang="zh-CN" sz="2400" dirty="0" smtClean="0">
              <a:solidFill>
                <a:schemeClr val="bg1">
                  <a:lumMod val="85000"/>
                </a:schemeClr>
              </a:solidFill>
              <a:latin typeface="黑体" panose="02010609060101010101" pitchFamily="49" charset="-122"/>
              <a:ea typeface="黑体" panose="02010609060101010101" pitchFamily="49" charset="-122"/>
            </a:endParaRPr>
          </a:p>
          <a:p>
            <a:pPr lvl="0" algn="l">
              <a:buClrTx/>
              <a:buSzTx/>
            </a:pPr>
            <a:r>
              <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rPr>
              <a:t>值函数近似</a:t>
            </a:r>
            <a:endParaRPr lang="zh-CN" altLang="en-US" sz="2800" b="1" dirty="0" smtClean="0">
              <a:solidFill>
                <a:schemeClr val="bg1">
                  <a:lumMod val="85000"/>
                </a:schemeClr>
              </a:solidFill>
              <a:latin typeface="黑体" panose="02010609060101010101" pitchFamily="49" charset="-122"/>
              <a:ea typeface="黑体" panose="02010609060101010101" pitchFamily="49" charset="-122"/>
              <a:sym typeface="+mn-ea"/>
            </a:endParaRPr>
          </a:p>
          <a:p>
            <a:pPr lvl="0" algn="l">
              <a:buClrTx/>
              <a:buSzTx/>
            </a:pPr>
            <a:r>
              <a:rPr lang="zh-CN" altLang="en-US" sz="2800" b="1" dirty="0" smtClean="0">
                <a:latin typeface="黑体" panose="02010609060101010101" pitchFamily="49" charset="-122"/>
                <a:ea typeface="黑体" panose="02010609060101010101" pitchFamily="49" charset="-122"/>
                <a:sym typeface="+mn-ea"/>
              </a:rPr>
              <a:t>模仿学习</a:t>
            </a:r>
            <a:endParaRPr lang="zh-CN" altLang="en-US" sz="2800" b="1" dirty="0" smtClean="0">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模仿学习</a:t>
            </a:r>
            <a:endParaRPr lang="zh-CN" altLang="en-US" b="1" dirty="0">
              <a:latin typeface="黑体" panose="02010609060101010101" pitchFamily="49" charset="-122"/>
              <a:ea typeface="黑体" panose="02010609060101010101" pitchFamily="49" charset="-122"/>
            </a:endParaRPr>
          </a:p>
        </p:txBody>
      </p:sp>
      <p:sp>
        <p:nvSpPr>
          <p:cNvPr id="11" name="副标题 2"/>
          <p:cNvSpPr txBox="1"/>
          <p:nvPr/>
        </p:nvSpPr>
        <p:spPr>
          <a:xfrm>
            <a:off x="395605" y="1124585"/>
            <a:ext cx="8503285" cy="525653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sym typeface="+mn-ea"/>
              </a:rPr>
              <a:t>强化学习任务中多步决策的搜索空间巨大，基于累积奖赏来学习很多步之前的合适决策非常困难</a:t>
            </a:r>
            <a:endParaRPr lang="en-US" altLang="zh-CN" sz="2800" b="1" dirty="0">
              <a:solidFill>
                <a:prstClr val="black"/>
              </a:solidFill>
              <a:latin typeface="黑体" panose="02010609060101010101" pitchFamily="49" charset="-122"/>
              <a:ea typeface="黑体" panose="02010609060101010101" pitchFamily="49" charset="-122"/>
            </a:endParaRPr>
          </a:p>
          <a:p>
            <a:pPr marL="342900" lvl="1" indent="-342900" algn="l">
              <a:buClrTx/>
              <a:buSzTx/>
              <a:buChar char="•"/>
            </a:pPr>
            <a:r>
              <a:rPr lang="zh-CN" altLang="en-US" b="1" dirty="0" smtClean="0">
                <a:solidFill>
                  <a:prstClr val="black"/>
                </a:solidFill>
                <a:latin typeface="黑体" panose="02010609060101010101" pitchFamily="49" charset="-122"/>
                <a:ea typeface="黑体" panose="02010609060101010101" pitchFamily="49" charset="-122"/>
                <a:sym typeface="+mn-ea"/>
              </a:rPr>
              <a:t>缓解方法：直接</a:t>
            </a:r>
            <a:r>
              <a:rPr lang="zh-CN" altLang="en-US" b="1" dirty="0" smtClean="0">
                <a:solidFill>
                  <a:srgbClr val="0000FF"/>
                </a:solidFill>
                <a:latin typeface="黑体" panose="02010609060101010101" pitchFamily="49" charset="-122"/>
                <a:ea typeface="黑体" panose="02010609060101010101" pitchFamily="49" charset="-122"/>
                <a:sym typeface="+mn-ea"/>
              </a:rPr>
              <a:t>模仿</a:t>
            </a:r>
            <a:r>
              <a:rPr lang="zh-CN" altLang="en-US" b="1" dirty="0" smtClean="0">
                <a:solidFill>
                  <a:prstClr val="black"/>
                </a:solidFill>
                <a:latin typeface="黑体" panose="02010609060101010101" pitchFamily="49" charset="-122"/>
                <a:ea typeface="黑体" panose="02010609060101010101" pitchFamily="49" charset="-122"/>
                <a:sym typeface="+mn-ea"/>
              </a:rPr>
              <a:t>人类专家的状态-动作对来学习策略</a:t>
            </a:r>
            <a:endParaRPr lang="zh-CN" altLang="en-US" sz="2800" b="1" dirty="0" smtClean="0">
              <a:solidFill>
                <a:prstClr val="black"/>
              </a:solidFill>
              <a:latin typeface="黑体" panose="02010609060101010101" pitchFamily="49" charset="-122"/>
              <a:ea typeface="黑体" panose="02010609060101010101" pitchFamily="49" charset="-122"/>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相当于告诉机器在什么状态下应该选择什么动作</a:t>
            </a:r>
            <a:endParaRPr lang="zh-CN" altLang="en-US" sz="2400" dirty="0" smtClean="0">
              <a:latin typeface="黑体" panose="02010609060101010101" pitchFamily="49" charset="-122"/>
              <a:ea typeface="黑体" panose="02010609060101010101" pitchFamily="49" charset="-122"/>
              <a:sym typeface="+mn-ea"/>
            </a:endParaRPr>
          </a:p>
          <a:p>
            <a:pPr lvl="1" algn="l">
              <a:buClrTx/>
              <a:buSzTx/>
              <a:buChar char="–"/>
            </a:pPr>
            <a:r>
              <a:rPr lang="zh-CN" altLang="en-US" sz="2400" dirty="0" smtClean="0">
                <a:latin typeface="黑体" panose="02010609060101010101" pitchFamily="49" charset="-122"/>
                <a:ea typeface="黑体" panose="02010609060101010101" pitchFamily="49" charset="-122"/>
                <a:sym typeface="+mn-ea"/>
              </a:rPr>
              <a:t>引入了监督信息来学习策略</a:t>
            </a:r>
            <a:endParaRPr lang="zh-CN" altLang="en-US" sz="2400" dirty="0" smtClean="0">
              <a:latin typeface="黑体" panose="02010609060101010101" pitchFamily="49" charset="-122"/>
              <a:ea typeface="黑体" panose="02010609060101010101" pitchFamily="49" charset="-122"/>
              <a:sym typeface="+mn-ea"/>
            </a:endParaRPr>
          </a:p>
          <a:p>
            <a:pPr marL="342900" lvl="1" indent="-342900" algn="l">
              <a:buClrTx/>
              <a:buSzTx/>
              <a:buChar char="•"/>
            </a:pPr>
            <a:endParaRPr lang="zh-CN" altLang="en-US" sz="2400" dirty="0" smtClean="0">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solidFill>
                  <a:srgbClr val="0000FF"/>
                </a:solidFill>
                <a:latin typeface="黑体" panose="02010609060101010101" pitchFamily="49" charset="-122"/>
                <a:ea typeface="黑体" panose="02010609060101010101" pitchFamily="49" charset="-122"/>
              </a:rPr>
              <a:t>序贯决策过程</a:t>
            </a:r>
            <a:r>
              <a:rPr lang="zh-CN" altLang="en-US" sz="2400" dirty="0">
                <a:latin typeface="黑体" panose="02010609060101010101" pitchFamily="49" charset="-122"/>
                <a:ea typeface="黑体" panose="02010609060101010101" pitchFamily="49" charset="-122"/>
              </a:rPr>
              <a:t>是</a:t>
            </a:r>
            <a:r>
              <a:rPr lang="zh-CN" altLang="zh-CN" sz="2400" dirty="0">
                <a:latin typeface="黑体" panose="02010609060101010101" pitchFamily="49" charset="-122"/>
                <a:ea typeface="黑体" panose="02010609060101010101" pitchFamily="49" charset="-122"/>
              </a:rPr>
              <a:t>在游戏博弈或对弈等应用场合完成任务</a:t>
            </a:r>
            <a:r>
              <a:rPr lang="zh-CN" altLang="en-US" sz="2400" dirty="0">
                <a:latin typeface="黑体" panose="02010609060101010101" pitchFamily="49" charset="-122"/>
                <a:ea typeface="黑体" panose="02010609060101010101" pitchFamily="49" charset="-122"/>
              </a:rPr>
              <a:t>时</a:t>
            </a:r>
            <a:r>
              <a:rPr lang="zh-CN" altLang="zh-CN" sz="2400" dirty="0">
                <a:latin typeface="黑体" panose="02010609060101010101" pitchFamily="49" charset="-122"/>
                <a:ea typeface="黑体" panose="02010609060101010101" pitchFamily="49" charset="-122"/>
              </a:rPr>
              <a:t>需要连续进行多步决策</a:t>
            </a:r>
            <a:r>
              <a:rPr lang="zh-CN" altLang="en-US" sz="2400" dirty="0">
                <a:latin typeface="黑体" panose="02010609060101010101" pitchFamily="49" charset="-122"/>
                <a:ea typeface="黑体" panose="02010609060101010101" pitchFamily="49" charset="-122"/>
              </a:rPr>
              <a:t>的</a:t>
            </a:r>
            <a:r>
              <a:rPr lang="zh-CN" altLang="en-US" sz="2400" dirty="0" smtClean="0">
                <a:latin typeface="黑体" panose="02010609060101010101" pitchFamily="49" charset="-122"/>
                <a:ea typeface="黑体" panose="02010609060101010101" pitchFamily="49" charset="-122"/>
              </a:rPr>
              <a:t>过程</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solidFill>
                  <a:srgbClr val="0000FF"/>
                </a:solidFill>
                <a:latin typeface="黑体" panose="02010609060101010101" pitchFamily="49" charset="-122"/>
                <a:ea typeface="黑体" panose="02010609060101010101" pitchFamily="49" charset="-122"/>
              </a:rPr>
              <a:t>序贯决策问题</a:t>
            </a:r>
            <a:r>
              <a:rPr lang="zh-CN" altLang="en-US" sz="2400" dirty="0">
                <a:latin typeface="黑体" panose="02010609060101010101" pitchFamily="49" charset="-122"/>
                <a:ea typeface="黑体" panose="02010609060101010101" pitchFamily="49" charset="-122"/>
              </a:rPr>
              <a:t>是如何让计算机像人类一样能够自动进行合理的</a:t>
            </a:r>
            <a:r>
              <a:rPr lang="zh-CN" altLang="en-US" sz="2400" dirty="0" smtClean="0">
                <a:latin typeface="黑体" panose="02010609060101010101" pitchFamily="49" charset="-122"/>
                <a:ea typeface="黑体" panose="02010609060101010101" pitchFamily="49" charset="-122"/>
              </a:rPr>
              <a:t>序贯决策</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solidFill>
                  <a:srgbClr val="0000FF"/>
                </a:solidFill>
                <a:latin typeface="黑体" panose="02010609060101010101" pitchFamily="49" charset="-122"/>
                <a:ea typeface="黑体" panose="02010609060101010101" pitchFamily="49" charset="-122"/>
              </a:rPr>
              <a:t>强化学习</a:t>
            </a:r>
            <a:r>
              <a:rPr lang="zh-CN" altLang="en-US" sz="2400" dirty="0">
                <a:latin typeface="黑体" panose="02010609060101010101" pitchFamily="49" charset="-122"/>
                <a:ea typeface="黑体" panose="02010609060101010101" pitchFamily="49" charset="-122"/>
              </a:rPr>
              <a:t>的</a:t>
            </a:r>
            <a:r>
              <a:rPr lang="zh-CN" altLang="en-US" sz="2400" dirty="0">
                <a:solidFill>
                  <a:srgbClr val="0000FF"/>
                </a:solidFill>
                <a:latin typeface="黑体" panose="02010609060101010101" pitchFamily="49" charset="-122"/>
                <a:ea typeface="黑体" panose="02010609060101010101" pitchFamily="49" charset="-122"/>
              </a:rPr>
              <a:t>目标</a:t>
            </a:r>
            <a:r>
              <a:rPr lang="zh-CN" altLang="en-US" sz="2400" dirty="0">
                <a:latin typeface="黑体" panose="02010609060101010101" pitchFamily="49" charset="-122"/>
                <a:ea typeface="黑体" panose="02010609060101010101" pitchFamily="49" charset="-122"/>
              </a:rPr>
              <a:t>是通过机器学习方式有效解决序贯决策问题，或者说通过机器学习方式实现对连续多步自动决策问题的优化求解</a:t>
            </a:r>
            <a:endParaRPr lang="en-US" altLang="zh-CN" sz="2400" dirty="0" smtClean="0">
              <a:latin typeface="+mn-ea"/>
              <a:cs typeface="+mn-ea"/>
            </a:endParaRPr>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模仿学习</a:t>
            </a:r>
            <a:endParaRPr lang="zh-CN" altLang="en-US" b="1"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模仿强化学习</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solidFill>
                  <a:srgbClr val="0000FF"/>
                </a:solidFill>
                <a:latin typeface="黑体" panose="02010609060101010101" pitchFamily="49" charset="-122"/>
                <a:ea typeface="黑体" panose="02010609060101010101" pitchFamily="49" charset="-122"/>
              </a:rPr>
              <a:t>模仿学习</a:t>
            </a:r>
            <a:r>
              <a:rPr lang="zh-CN" altLang="zh-CN" sz="2400" dirty="0">
                <a:latin typeface="黑体" panose="02010609060101010101" pitchFamily="49" charset="-122"/>
                <a:ea typeface="黑体" panose="02010609060101010101" pitchFamily="49" charset="-122"/>
              </a:rPr>
              <a:t>是通过观察和效仿其它个体行为以改善自身行为的一种</a:t>
            </a:r>
            <a:r>
              <a:rPr lang="zh-CN" altLang="zh-CN" sz="2400" dirty="0" smtClean="0">
                <a:latin typeface="黑体" panose="02010609060101010101" pitchFamily="49" charset="-122"/>
                <a:ea typeface="黑体" panose="02010609060101010101" pitchFamily="49" charset="-122"/>
              </a:rPr>
              <a:t>学习方式</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在模仿强化学习中，通常称被模仿对象为</a:t>
            </a:r>
            <a:r>
              <a:rPr lang="zh-CN" altLang="zh-CN" sz="2400" dirty="0">
                <a:solidFill>
                  <a:srgbClr val="0000FF"/>
                </a:solidFill>
                <a:latin typeface="黑体" panose="02010609060101010101" pitchFamily="49" charset="-122"/>
                <a:ea typeface="黑体" panose="02010609060101010101" pitchFamily="49" charset="-122"/>
              </a:rPr>
              <a:t>示教者</a:t>
            </a:r>
            <a:r>
              <a:rPr lang="zh-CN" altLang="zh-CN" sz="2400" dirty="0">
                <a:latin typeface="黑体" panose="02010609060101010101" pitchFamily="49" charset="-122"/>
                <a:ea typeface="黑体" panose="02010609060101010101" pitchFamily="49" charset="-122"/>
              </a:rPr>
              <a:t>。模仿强化学习的基本模仿思路是让指示教者提供作为示教信息或模仿范例的决策过程数据，智能体从示教者提供的示教信息中学习</a:t>
            </a:r>
            <a:endParaRPr lang="en-US" altLang="zh-CN" sz="2400" dirty="0" smtClean="0">
              <a:latin typeface="+mn-ea"/>
              <a:cs typeface="+mn-ea"/>
            </a:endParaRP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模仿学习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模仿强化学习</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示教信息中决策过程数据主要包括多步决策过程的序列。具体地说，假设示教者提供了</a:t>
                </a:r>
                <a14:m>
                  <m:oMath xmlns:m="http://schemas.openxmlformats.org/officeDocument/2006/math">
                    <m:r>
                      <a:rPr lang="en-US" altLang="zh-CN" sz="2400" i="1">
                        <a:latin typeface="Cambria Math" panose="02040503050406030204" pitchFamily="18" charset="0"/>
                        <a:ea typeface="黑体" panose="02010609060101010101" pitchFamily="49" charset="-122"/>
                      </a:rPr>
                      <m:t>𝑘</m:t>
                    </m:r>
                  </m:oMath>
                </a14:m>
                <a:r>
                  <a:rPr lang="zh-CN" altLang="zh-CN" sz="2400" dirty="0">
                    <a:latin typeface="黑体" panose="02010609060101010101" pitchFamily="49" charset="-122"/>
                    <a:ea typeface="黑体" panose="02010609060101010101" pitchFamily="49" charset="-122"/>
                  </a:rPr>
                  <a:t>步决策过程的序列，其中第</a:t>
                </a:r>
                <a14:m>
                  <m:oMath xmlns:m="http://schemas.openxmlformats.org/officeDocument/2006/math">
                    <m:r>
                      <a:rPr lang="en-US" altLang="zh-CN" sz="2400" i="1">
                        <a:latin typeface="Cambria Math" panose="02040503050406030204" pitchFamily="18" charset="0"/>
                        <a:ea typeface="黑体" panose="02010609060101010101" pitchFamily="49" charset="-122"/>
                      </a:rPr>
                      <m:t>𝑖</m:t>
                    </m:r>
                  </m:oMath>
                </a14:m>
                <a:r>
                  <a:rPr lang="zh-CN" altLang="zh-CN" sz="2400" dirty="0">
                    <a:latin typeface="黑体" panose="02010609060101010101" pitchFamily="49" charset="-122"/>
                    <a:ea typeface="黑体" panose="02010609060101010101" pitchFamily="49" charset="-122"/>
                  </a:rPr>
                  <a:t>个序列</a:t>
                </a:r>
                <a:r>
                  <a:rPr lang="zh-CN" altLang="zh-CN" sz="2400" dirty="0" smtClean="0">
                    <a:latin typeface="黑体" panose="02010609060101010101" pitchFamily="49" charset="-122"/>
                    <a:ea typeface="黑体" panose="02010609060101010101" pitchFamily="49" charset="-122"/>
                  </a:rPr>
                  <a:t>为</a:t>
                </a:r>
                <a:r>
                  <a:rPr lang="zh-CN" altLang="en-US" sz="2400" dirty="0" smtClean="0">
                    <a:latin typeface="黑体" panose="02010609060101010101" pitchFamily="49" charset="-122"/>
                    <a:ea typeface="黑体" panose="02010609060101010101" pitchFamily="49" charset="-122"/>
                  </a:rPr>
                  <a:t>：</a:t>
                </a:r>
                <a:r>
                  <a:rPr lang="zh-CN" altLang="zh-CN" sz="2400" dirty="0">
                    <a:solidFill>
                      <a:srgbClr val="FF0000"/>
                    </a:solidFill>
                    <a:ea typeface="黑体" panose="02010609060101010101" pitchFamily="49" charset="-122"/>
                  </a:rPr>
                  <a:t> </a:t>
                </a:r>
                <a14:m>
                  <m:oMath xmlns:m="http://schemas.openxmlformats.org/officeDocument/2006/math">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𝒯</m:t>
                        </m:r>
                      </m:e>
                      <m:sub>
                        <m:r>
                          <a:rPr lang="en-US" altLang="zh-CN" sz="2400" i="1">
                            <a:solidFill>
                              <a:srgbClr val="FF0000"/>
                            </a:solidFill>
                            <a:latin typeface="Cambria Math" panose="02040503050406030204" pitchFamily="18" charset="0"/>
                            <a:ea typeface="黑体" panose="02010609060101010101" pitchFamily="49" charset="-122"/>
                          </a:rPr>
                          <m:t>𝑖</m:t>
                        </m:r>
                      </m:sub>
                    </m:sSub>
                    <m:r>
                      <a:rPr lang="en-US" altLang="zh-CN" sz="2400">
                        <a:solidFill>
                          <a:srgbClr val="FF0000"/>
                        </a:solidFill>
                        <a:latin typeface="Cambria Math" panose="02040503050406030204" pitchFamily="18" charset="0"/>
                        <a:ea typeface="黑体" panose="02010609060101010101" pitchFamily="49" charset="-122"/>
                      </a:rPr>
                      <m:t>=</m:t>
                    </m:r>
                    <m:d>
                      <m:dPr>
                        <m:begChr m:val="〈"/>
                        <m:endChr m:val="〉"/>
                        <m:ctrlPr>
                          <a:rPr lang="zh-CN" altLang="zh-CN" sz="2400" i="1">
                            <a:solidFill>
                              <a:srgbClr val="FF0000"/>
                            </a:solidFill>
                            <a:latin typeface="Cambria Math" panose="02040503050406030204"/>
                            <a:ea typeface="黑体" panose="02010609060101010101" pitchFamily="49" charset="-122"/>
                          </a:rPr>
                        </m:ctrlPr>
                      </m:dPr>
                      <m:e>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𝑠</m:t>
                            </m:r>
                          </m:e>
                          <m:sub>
                            <m:r>
                              <a:rPr lang="en-US" altLang="zh-CN" sz="2400" i="1">
                                <a:solidFill>
                                  <a:srgbClr val="FF0000"/>
                                </a:solidFill>
                                <a:latin typeface="Cambria Math" panose="02040503050406030204" pitchFamily="18" charset="0"/>
                                <a:ea typeface="黑体" panose="02010609060101010101" pitchFamily="49" charset="-122"/>
                              </a:rPr>
                              <m:t>0</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𝑎</m:t>
                            </m:r>
                          </m:e>
                          <m:sub>
                            <m:r>
                              <a:rPr lang="en-US" altLang="zh-CN" sz="2400" i="1">
                                <a:solidFill>
                                  <a:srgbClr val="FF0000"/>
                                </a:solidFill>
                                <a:latin typeface="Cambria Math" panose="02040503050406030204" pitchFamily="18" charset="0"/>
                                <a:ea typeface="黑体" panose="02010609060101010101" pitchFamily="49" charset="-122"/>
                              </a:rPr>
                              <m:t>0</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𝑠</m:t>
                            </m:r>
                          </m:e>
                          <m:sub>
                            <m:r>
                              <a:rPr lang="en-US" altLang="zh-CN" sz="2400" i="1">
                                <a:solidFill>
                                  <a:srgbClr val="FF0000"/>
                                </a:solidFill>
                                <a:latin typeface="Cambria Math" panose="02040503050406030204" pitchFamily="18" charset="0"/>
                                <a:ea typeface="黑体" panose="02010609060101010101" pitchFamily="49" charset="-122"/>
                              </a:rPr>
                              <m:t>1</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𝑎</m:t>
                            </m:r>
                          </m:e>
                          <m:sub>
                            <m:r>
                              <a:rPr lang="en-US" altLang="zh-CN" sz="2400" i="1">
                                <a:solidFill>
                                  <a:srgbClr val="FF0000"/>
                                </a:solidFill>
                                <a:latin typeface="Cambria Math" panose="02040503050406030204" pitchFamily="18" charset="0"/>
                                <a:ea typeface="黑体" panose="02010609060101010101" pitchFamily="49" charset="-122"/>
                              </a:rPr>
                              <m:t>1</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r>
                          <a:rPr lang="zh-CN" altLang="zh-CN" sz="2400">
                            <a:solidFill>
                              <a:srgbClr val="FF0000"/>
                            </a:solidFill>
                            <a:latin typeface="Cambria Math" panose="02040503050406030204" pitchFamily="18" charset="0"/>
                            <a:ea typeface="黑体" panose="02010609060101010101" pitchFamily="49" charset="-122"/>
                          </a:rPr>
                          <m:t>…</m:t>
                        </m:r>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𝑠</m:t>
                            </m:r>
                          </m:e>
                          <m:sub>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𝑛</m:t>
                                </m:r>
                              </m:e>
                              <m:sub>
                                <m:r>
                                  <a:rPr lang="en-US" altLang="zh-CN" sz="2400" i="1">
                                    <a:solidFill>
                                      <a:srgbClr val="FF0000"/>
                                    </a:solidFill>
                                    <a:latin typeface="Cambria Math" panose="02040503050406030204" pitchFamily="18" charset="0"/>
                                    <a:ea typeface="黑体" panose="02010609060101010101" pitchFamily="49" charset="-122"/>
                                  </a:rPr>
                                  <m:t>𝑖</m:t>
                                </m:r>
                              </m:sub>
                            </m:sSub>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𝑎</m:t>
                            </m:r>
                          </m:e>
                          <m:sub>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𝑛</m:t>
                                </m:r>
                              </m:e>
                              <m:sub>
                                <m:r>
                                  <a:rPr lang="en-US" altLang="zh-CN" sz="2400" i="1">
                                    <a:solidFill>
                                      <a:srgbClr val="FF0000"/>
                                    </a:solidFill>
                                    <a:latin typeface="Cambria Math" panose="02040503050406030204" pitchFamily="18" charset="0"/>
                                    <a:ea typeface="黑体" panose="02010609060101010101" pitchFamily="49" charset="-122"/>
                                  </a:rPr>
                                  <m:t>𝑖</m:t>
                                </m:r>
                              </m:sub>
                            </m:sSub>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e>
                    </m:d>
                  </m:oMath>
                </a14:m>
                <a:endParaRPr lang="en-US" altLang="zh-CN" sz="2400" dirty="0" smtClean="0">
                  <a:latin typeface="+mn-ea"/>
                  <a:cs typeface="+mn-ea"/>
                </a:endParaRPr>
              </a:p>
              <a:p>
                <a:pPr marL="457200" lvl="1" indent="0">
                  <a:buNone/>
                </a:pPr>
                <a14:m>
                  <m:oMath xmlns:m="http://schemas.openxmlformats.org/officeDocument/2006/math">
                    <m:sSub>
                      <m:sSubPr>
                        <m:ctrlPr>
                          <a:rPr lang="zh-CN" altLang="zh-CN" sz="2400" i="1">
                            <a:latin typeface="Cambria Math" panose="02040503050406030204"/>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𝑛</m:t>
                        </m:r>
                      </m:e>
                      <m:sub>
                        <m:r>
                          <a:rPr lang="en-US" altLang="zh-CN" sz="2400" i="1">
                            <a:latin typeface="Cambria Math" panose="02040503050406030204" pitchFamily="18" charset="0"/>
                            <a:ea typeface="黑体" panose="02010609060101010101" pitchFamily="49" charset="-122"/>
                          </a:rPr>
                          <m:t>𝑖</m:t>
                        </m:r>
                      </m:sub>
                    </m:sSub>
                  </m:oMath>
                </a14:m>
                <a:r>
                  <a:rPr lang="zh-CN" altLang="zh-CN" sz="2400" dirty="0">
                    <a:latin typeface="黑体" panose="02010609060101010101" pitchFamily="49" charset="-122"/>
                    <a:ea typeface="黑体" panose="02010609060101010101" pitchFamily="49" charset="-122"/>
                  </a:rPr>
                  <a:t>表示该序列的时序步骤个数</a:t>
                </a:r>
                <a:endParaRPr lang="en-US" altLang="zh-CN" sz="2400" dirty="0">
                  <a:latin typeface="+mn-ea"/>
                  <a:cs typeface="+mn-ea"/>
                </a:endParaRPr>
              </a:p>
              <a:p>
                <a:pPr lvl="1"/>
                <a:r>
                  <a:rPr lang="zh-CN" altLang="zh-CN" sz="2400" dirty="0" smtClean="0">
                    <a:latin typeface="黑体" panose="02010609060101010101" pitchFamily="49" charset="-122"/>
                    <a:ea typeface="黑体" panose="02010609060101010101" pitchFamily="49" charset="-122"/>
                  </a:rPr>
                  <a:t>可分别将序列中每个状态动作对</a:t>
                </a:r>
                <a14:m>
                  <m:oMath xmlns:m="http://schemas.openxmlformats.org/officeDocument/2006/math">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𝑠</m:t>
                        </m:r>
                      </m:e>
                      <m:sub>
                        <m:r>
                          <a:rPr lang="en-US" altLang="zh-CN" sz="2400" i="1">
                            <a:latin typeface="Cambria Math" panose="02040503050406030204" pitchFamily="18" charset="0"/>
                            <a:ea typeface="黑体" panose="02010609060101010101" pitchFamily="49" charset="-122"/>
                          </a:rPr>
                          <m:t>𝑗</m:t>
                        </m:r>
                      </m:sub>
                      <m:sup>
                        <m:r>
                          <a:rPr lang="en-US" altLang="zh-CN" sz="2400" i="1">
                            <a:latin typeface="Cambria Math" panose="02040503050406030204" pitchFamily="18" charset="0"/>
                            <a:ea typeface="黑体" panose="02010609060101010101" pitchFamily="49" charset="-122"/>
                          </a:rPr>
                          <m:t>𝑖</m:t>
                        </m:r>
                      </m:sup>
                    </m:sSubSup>
                    <m:r>
                      <a:rPr lang="en-US" altLang="zh-CN" sz="2400">
                        <a:latin typeface="Cambria Math" panose="02040503050406030204" pitchFamily="18" charset="0"/>
                        <a:ea typeface="黑体" panose="02010609060101010101" pitchFamily="49" charset="-122"/>
                      </a:rPr>
                      <m:t>,</m:t>
                    </m:r>
                    <m:sSubSup>
                      <m:sSubSupPr>
                        <m:ctrlPr>
                          <a:rPr lang="zh-CN" altLang="zh-CN" sz="2400" i="1">
                            <a:latin typeface="Cambria Math" panose="02040503050406030204"/>
                            <a:ea typeface="黑体" panose="02010609060101010101" pitchFamily="49" charset="-122"/>
                          </a:rPr>
                        </m:ctrlPr>
                      </m:sSubSup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𝑗</m:t>
                        </m:r>
                      </m:sub>
                      <m:sup>
                        <m:r>
                          <a:rPr lang="en-US" altLang="zh-CN" sz="2400" i="1">
                            <a:latin typeface="Cambria Math" panose="02040503050406030204" pitchFamily="18" charset="0"/>
                            <a:ea typeface="黑体" panose="02010609060101010101" pitchFamily="49" charset="-122"/>
                          </a:rPr>
                          <m:t>𝑖</m:t>
                        </m:r>
                      </m:sup>
                    </m:sSubSup>
                    <m:r>
                      <a:rPr lang="en-US" altLang="zh-CN" sz="2400">
                        <a:latin typeface="Cambria Math" panose="02040503050406030204" pitchFamily="18" charset="0"/>
                        <a:ea typeface="黑体" panose="02010609060101010101" pitchFamily="49" charset="-122"/>
                      </a:rPr>
                      <m:t>)</m:t>
                    </m:r>
                  </m:oMath>
                </a14:m>
                <a:r>
                  <a:rPr lang="zh-CN" altLang="zh-CN" sz="2400" dirty="0">
                    <a:latin typeface="黑体" panose="02010609060101010101" pitchFamily="49" charset="-122"/>
                    <a:ea typeface="黑体" panose="02010609060101010101" pitchFamily="49" charset="-122"/>
                  </a:rPr>
                  <a:t>抽象为一个训练样本构造如下训练样本集</a:t>
                </a:r>
                <a14:m>
                  <m:oMath xmlns:m="http://schemas.openxmlformats.org/officeDocument/2006/math">
                    <m:r>
                      <a:rPr lang="en-US" altLang="zh-CN" sz="2400" i="1">
                        <a:latin typeface="Cambria Math" panose="02040503050406030204" pitchFamily="18" charset="0"/>
                        <a:ea typeface="黑体" panose="02010609060101010101" pitchFamily="49" charset="-122"/>
                      </a:rPr>
                      <m:t>𝐷</m:t>
                    </m:r>
                  </m:oMath>
                </a14:m>
                <a:r>
                  <a:rPr lang="zh-CN" altLang="en-US" sz="2400" dirty="0" smtClean="0">
                    <a:latin typeface="+mn-ea"/>
                    <a:cs typeface="+mn-ea"/>
                  </a:rPr>
                  <a:t>：</a:t>
                </a:r>
                <a14:m>
                  <m:oMath xmlns:m="http://schemas.openxmlformats.org/officeDocument/2006/math">
                    <m:r>
                      <a:rPr lang="en-US" altLang="zh-CN" sz="2400" i="1">
                        <a:solidFill>
                          <a:srgbClr val="FF0000"/>
                        </a:solidFill>
                        <a:latin typeface="Cambria Math" panose="02040503050406030204" pitchFamily="18" charset="0"/>
                        <a:ea typeface="黑体" panose="02010609060101010101" pitchFamily="49" charset="-122"/>
                      </a:rPr>
                      <m:t>𝐷</m:t>
                    </m:r>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𝑠</m:t>
                        </m:r>
                      </m:e>
                      <m:sub>
                        <m:r>
                          <a:rPr lang="en-US" altLang="zh-CN" sz="2400" i="1">
                            <a:solidFill>
                              <a:srgbClr val="FF0000"/>
                            </a:solidFill>
                            <a:latin typeface="Cambria Math" panose="02040503050406030204" pitchFamily="18" charset="0"/>
                            <a:ea typeface="黑体" panose="02010609060101010101" pitchFamily="49" charset="-122"/>
                          </a:rPr>
                          <m:t>0</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𝑎</m:t>
                        </m:r>
                      </m:e>
                      <m:sub>
                        <m:r>
                          <a:rPr lang="en-US" altLang="zh-CN" sz="2400" i="1">
                            <a:solidFill>
                              <a:srgbClr val="FF0000"/>
                            </a:solidFill>
                            <a:latin typeface="Cambria Math" panose="02040503050406030204" pitchFamily="18" charset="0"/>
                            <a:ea typeface="黑体" panose="02010609060101010101" pitchFamily="49" charset="-122"/>
                          </a:rPr>
                          <m:t>0</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1</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𝑠</m:t>
                        </m:r>
                      </m:e>
                      <m:sub>
                        <m:r>
                          <a:rPr lang="en-US" altLang="zh-CN" sz="2400" i="1">
                            <a:solidFill>
                              <a:srgbClr val="FF0000"/>
                            </a:solidFill>
                            <a:latin typeface="Cambria Math" panose="02040503050406030204" pitchFamily="18" charset="0"/>
                            <a:ea typeface="黑体" panose="02010609060101010101" pitchFamily="49" charset="-122"/>
                          </a:rPr>
                          <m:t>0</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𝑎</m:t>
                        </m:r>
                      </m:e>
                      <m:sub>
                        <m:r>
                          <a:rPr lang="en-US" altLang="zh-CN" sz="2400" i="1">
                            <a:solidFill>
                              <a:srgbClr val="FF0000"/>
                            </a:solidFill>
                            <a:latin typeface="Cambria Math" panose="02040503050406030204" pitchFamily="18" charset="0"/>
                            <a:ea typeface="黑体" panose="02010609060101010101" pitchFamily="49" charset="-122"/>
                          </a:rPr>
                          <m:t>0</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𝑠</m:t>
                        </m:r>
                      </m:e>
                      <m:sub>
                        <m:r>
                          <a:rPr lang="en-US" altLang="zh-CN" sz="2400" i="1">
                            <a:solidFill>
                              <a:srgbClr val="FF0000"/>
                            </a:solidFill>
                            <a:latin typeface="Cambria Math" panose="02040503050406030204" pitchFamily="18" charset="0"/>
                            <a:ea typeface="黑体" panose="02010609060101010101" pitchFamily="49" charset="-122"/>
                          </a:rPr>
                          <m:t>1</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𝑎</m:t>
                        </m:r>
                      </m:e>
                      <m:sub>
                        <m:r>
                          <a:rPr lang="en-US" altLang="zh-CN" sz="2400" i="1">
                            <a:solidFill>
                              <a:srgbClr val="FF0000"/>
                            </a:solidFill>
                            <a:latin typeface="Cambria Math" panose="02040503050406030204" pitchFamily="18" charset="0"/>
                            <a:ea typeface="黑体" panose="02010609060101010101" pitchFamily="49" charset="-122"/>
                          </a:rPr>
                          <m:t>1</m:t>
                        </m:r>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𝑖</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r>
                      <a:rPr lang="zh-CN" altLang="zh-CN" sz="2400">
                        <a:solidFill>
                          <a:srgbClr val="FF0000"/>
                        </a:solidFill>
                        <a:latin typeface="Cambria Math" panose="02040503050406030204" pitchFamily="18" charset="0"/>
                        <a:ea typeface="黑体" panose="02010609060101010101" pitchFamily="49" charset="-122"/>
                      </a:rPr>
                      <m:t>…</m:t>
                    </m:r>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𝑠</m:t>
                        </m:r>
                      </m:e>
                      <m:sub>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𝑛</m:t>
                            </m:r>
                          </m:e>
                          <m:sub>
                            <m:r>
                              <a:rPr lang="en-US" altLang="zh-CN" sz="2400" i="1">
                                <a:solidFill>
                                  <a:srgbClr val="FF0000"/>
                                </a:solidFill>
                                <a:latin typeface="Cambria Math" panose="02040503050406030204" pitchFamily="18" charset="0"/>
                                <a:ea typeface="黑体" panose="02010609060101010101" pitchFamily="49" charset="-122"/>
                              </a:rPr>
                              <m:t>𝑖</m:t>
                            </m:r>
                          </m:sub>
                        </m:sSub>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𝑘</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sSubSup>
                      <m:sSubSupPr>
                        <m:ctrlPr>
                          <a:rPr lang="zh-CN" altLang="zh-CN" sz="2400" i="1">
                            <a:solidFill>
                              <a:srgbClr val="FF0000"/>
                            </a:solidFill>
                            <a:latin typeface="Cambria Math" panose="02040503050406030204"/>
                            <a:ea typeface="黑体" panose="02010609060101010101" pitchFamily="49" charset="-122"/>
                          </a:rPr>
                        </m:ctrlPr>
                      </m:sSubSupPr>
                      <m:e>
                        <m:r>
                          <a:rPr lang="en-US" altLang="zh-CN" sz="2400" i="1">
                            <a:solidFill>
                              <a:srgbClr val="FF0000"/>
                            </a:solidFill>
                            <a:latin typeface="Cambria Math" panose="02040503050406030204" pitchFamily="18" charset="0"/>
                            <a:ea typeface="黑体" panose="02010609060101010101" pitchFamily="49" charset="-122"/>
                          </a:rPr>
                          <m:t>𝑎</m:t>
                        </m:r>
                      </m:e>
                      <m:sub>
                        <m:sSub>
                          <m:sSubPr>
                            <m:ctrlPr>
                              <a:rPr lang="zh-CN" altLang="zh-CN" sz="2400" i="1">
                                <a:solidFill>
                                  <a:srgbClr val="FF0000"/>
                                </a:solidFill>
                                <a:latin typeface="Cambria Math" panose="02040503050406030204"/>
                                <a:ea typeface="黑体" panose="02010609060101010101" pitchFamily="49" charset="-122"/>
                              </a:rPr>
                            </m:ctrlPr>
                          </m:sSubPr>
                          <m:e>
                            <m:r>
                              <a:rPr lang="en-US" altLang="zh-CN" sz="2400" i="1">
                                <a:solidFill>
                                  <a:srgbClr val="FF0000"/>
                                </a:solidFill>
                                <a:latin typeface="Cambria Math" panose="02040503050406030204" pitchFamily="18" charset="0"/>
                                <a:ea typeface="黑体" panose="02010609060101010101" pitchFamily="49" charset="-122"/>
                              </a:rPr>
                              <m:t>𝑛</m:t>
                            </m:r>
                          </m:e>
                          <m:sub>
                            <m:r>
                              <a:rPr lang="en-US" altLang="zh-CN" sz="2400" i="1">
                                <a:solidFill>
                                  <a:srgbClr val="FF0000"/>
                                </a:solidFill>
                                <a:latin typeface="Cambria Math" panose="02040503050406030204" pitchFamily="18" charset="0"/>
                                <a:ea typeface="黑体" panose="02010609060101010101" pitchFamily="49" charset="-122"/>
                              </a:rPr>
                              <m:t>𝑖</m:t>
                            </m:r>
                          </m:sub>
                        </m:sSub>
                      </m:sub>
                      <m:sup>
                        <m:r>
                          <a:rPr lang="en-US" altLang="zh-CN" sz="2400">
                            <a:solidFill>
                              <a:srgbClr val="FF0000"/>
                            </a:solidFill>
                            <a:latin typeface="Cambria Math" panose="02040503050406030204" pitchFamily="18" charset="0"/>
                            <a:ea typeface="黑体" panose="02010609060101010101" pitchFamily="49" charset="-122"/>
                          </a:rPr>
                          <m:t>(</m:t>
                        </m:r>
                        <m:r>
                          <a:rPr lang="en-US" altLang="zh-CN" sz="2400" i="1">
                            <a:solidFill>
                              <a:srgbClr val="FF0000"/>
                            </a:solidFill>
                            <a:latin typeface="Cambria Math" panose="02040503050406030204" pitchFamily="18" charset="0"/>
                            <a:ea typeface="黑体" panose="02010609060101010101" pitchFamily="49" charset="-122"/>
                          </a:rPr>
                          <m:t>𝑘</m:t>
                        </m:r>
                        <m:r>
                          <a:rPr lang="en-US" altLang="zh-CN" sz="2400">
                            <a:solidFill>
                              <a:srgbClr val="FF0000"/>
                            </a:solidFill>
                            <a:latin typeface="Cambria Math" panose="02040503050406030204" pitchFamily="18" charset="0"/>
                            <a:ea typeface="黑体" panose="02010609060101010101" pitchFamily="49" charset="-122"/>
                          </a:rPr>
                          <m:t>)</m:t>
                        </m:r>
                      </m:sup>
                    </m:sSubSup>
                    <m:r>
                      <a:rPr lang="en-US" altLang="zh-CN" sz="2400">
                        <a:solidFill>
                          <a:srgbClr val="FF0000"/>
                        </a:solidFill>
                        <a:latin typeface="Cambria Math" panose="02040503050406030204" pitchFamily="18" charset="0"/>
                        <a:ea typeface="黑体" panose="02010609060101010101" pitchFamily="49" charset="-122"/>
                      </a:rPr>
                      <m:t>)}</m:t>
                    </m:r>
                  </m:oMath>
                </a14:m>
                <a:endParaRPr lang="zh-CN" altLang="zh-CN" sz="2400" dirty="0">
                  <a:solidFill>
                    <a:srgbClr val="FF0000"/>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将</a:t>
                </a:r>
                <a14:m>
                  <m:oMath xmlns:m="http://schemas.openxmlformats.org/officeDocument/2006/math">
                    <m:r>
                      <a:rPr lang="en-US" altLang="zh-CN" sz="2400" i="1">
                        <a:latin typeface="Cambria Math" panose="02040503050406030204" pitchFamily="18" charset="0"/>
                      </a:rPr>
                      <m:t>𝐷</m:t>
                    </m:r>
                  </m:oMath>
                </a14:m>
                <a:r>
                  <a:rPr lang="zh-CN" altLang="zh-CN" sz="2400" dirty="0">
                    <a:latin typeface="黑体" panose="02010609060101010101" pitchFamily="49" charset="-122"/>
                    <a:ea typeface="黑体" panose="02010609060101010101" pitchFamily="49" charset="-122"/>
                  </a:rPr>
                  <a:t>中每个训练样本的状态看成样本属性或特征值，动作看成是样本标签值，则</a:t>
                </a:r>
                <a14:m>
                  <m:oMath xmlns:m="http://schemas.openxmlformats.org/officeDocument/2006/math">
                    <m:r>
                      <a:rPr lang="en-US" altLang="zh-CN" sz="2400" i="1">
                        <a:latin typeface="Cambria Math" panose="02040503050406030204" pitchFamily="18" charset="0"/>
                      </a:rPr>
                      <m:t>𝐷</m:t>
                    </m:r>
                  </m:oMath>
                </a14:m>
                <a:r>
                  <a:rPr lang="zh-CN" altLang="zh-CN" sz="2400" dirty="0">
                    <a:latin typeface="黑体" panose="02010609060101010101" pitchFamily="49" charset="-122"/>
                    <a:ea typeface="黑体" panose="02010609060101010101" pitchFamily="49" charset="-122"/>
                  </a:rPr>
                  <a:t>就是一个带标签的</a:t>
                </a:r>
                <a:r>
                  <a:rPr lang="zh-CN" altLang="zh-CN" sz="2400" dirty="0">
                    <a:solidFill>
                      <a:srgbClr val="0000FF"/>
                    </a:solidFill>
                    <a:latin typeface="黑体" panose="02010609060101010101" pitchFamily="49" charset="-122"/>
                    <a:ea typeface="黑体" panose="02010609060101010101" pitchFamily="49" charset="-122"/>
                  </a:rPr>
                  <a:t>训练样本集</a:t>
                </a:r>
                <a:r>
                  <a:rPr lang="zh-CN" altLang="zh-CN" sz="2400" dirty="0">
                    <a:latin typeface="黑体" panose="02010609060101010101" pitchFamily="49" charset="-122"/>
                    <a:ea typeface="黑体" panose="02010609060101010101" pitchFamily="49" charset="-122"/>
                  </a:rPr>
                  <a:t>，可由此通过监督学习方式训练构造强化学习的初始模型</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208"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模仿学习</a:t>
            </a:r>
            <a:endParaRPr lang="zh-CN" altLang="en-US" dirty="0">
              <a:latin typeface="黑体" panose="02010609060101010101" pitchFamily="49" charset="-122"/>
              <a:ea typeface="黑体" panose="02010609060101010101" pitchFamily="49" charset="-122"/>
            </a:endParaRPr>
          </a:p>
        </p:txBody>
      </p:sp>
      <mc:AlternateContent xmlns:mc="http://schemas.openxmlformats.org/markup-compatibility/2006">
        <mc:Choice xmlns:a14="http://schemas.microsoft.com/office/drawing/2010/main" Requires="a14">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模仿强化学习</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通过基于样本集合</a:t>
                </a:r>
                <a14:m>
                  <m:oMath xmlns:m="http://schemas.openxmlformats.org/officeDocument/2006/math">
                    <m:r>
                      <a:rPr lang="en-US" altLang="zh-CN" sz="2400" i="1">
                        <a:latin typeface="Cambria Math" panose="02040503050406030204" pitchFamily="18" charset="0"/>
                      </a:rPr>
                      <m:t>𝐷</m:t>
                    </m:r>
                  </m:oMath>
                </a14:m>
                <a:r>
                  <a:rPr lang="zh-CN" altLang="zh-CN" sz="2400" dirty="0">
                    <a:latin typeface="黑体" panose="02010609060101010101" pitchFamily="49" charset="-122"/>
                    <a:ea typeface="黑体" panose="02010609060101010101" pitchFamily="49" charset="-122"/>
                  </a:rPr>
                  <a:t>的</a:t>
                </a:r>
                <a:r>
                  <a:rPr lang="zh-CN" altLang="zh-CN" sz="2400" dirty="0">
                    <a:solidFill>
                      <a:srgbClr val="0000FF"/>
                    </a:solidFill>
                    <a:latin typeface="黑体" panose="02010609060101010101" pitchFamily="49" charset="-122"/>
                    <a:ea typeface="黑体" panose="02010609060101010101" pitchFamily="49" charset="-122"/>
                  </a:rPr>
                  <a:t>预训练</a:t>
                </a:r>
                <a:r>
                  <a:rPr lang="zh-CN" altLang="zh-CN" sz="2400" dirty="0">
                    <a:latin typeface="黑体" panose="02010609060101010101" pitchFamily="49" charset="-122"/>
                    <a:ea typeface="黑体" panose="02010609060101010101" pitchFamily="49" charset="-122"/>
                  </a:rPr>
                  <a:t>过程得到初始模型显然</a:t>
                </a:r>
                <a:r>
                  <a:rPr lang="zh-CN" altLang="zh-CN" sz="2400" dirty="0">
                    <a:solidFill>
                      <a:srgbClr val="0000FF"/>
                    </a:solidFill>
                    <a:latin typeface="黑体" panose="02010609060101010101" pitchFamily="49" charset="-122"/>
                    <a:ea typeface="黑体" panose="02010609060101010101" pitchFamily="49" charset="-122"/>
                  </a:rPr>
                  <a:t>优于随机确定</a:t>
                </a:r>
                <a:r>
                  <a:rPr lang="zh-CN" altLang="zh-CN" sz="2400" dirty="0">
                    <a:latin typeface="黑体" panose="02010609060101010101" pitchFamily="49" charset="-122"/>
                    <a:ea typeface="黑体" panose="02010609060101010101" pitchFamily="49" charset="-122"/>
                  </a:rPr>
                  <a:t>的初始化模型，故模仿强化学习可以有效提升迭代收敛速度并获得较为准确的最优策略</a:t>
                </a:r>
                <a:endParaRPr lang="en-US" altLang="zh-CN" sz="2400" dirty="0" smtClean="0">
                  <a:latin typeface="+mn-ea"/>
                  <a:cs typeface="+mn-ea"/>
                </a:endParaRPr>
              </a:p>
            </p:txBody>
          </p:sp>
        </mc:Choice>
        <mc:Fallback>
          <p:sp>
            <p:nvSpPr>
              <p:cNvPr id="11" name="副标题 2"/>
              <p:cNvSpPr txBox="1">
                <a:spLocks noRot="1" noChangeAspect="1" noMove="1" noResize="1" noEditPoints="1" noAdjustHandles="1" noChangeArrowheads="1" noChangeShapeType="1" noTextEdit="1"/>
              </p:cNvSpPr>
              <p:nvPr/>
            </p:nvSpPr>
            <p:spPr>
              <a:xfrm>
                <a:off x="395536" y="1124744"/>
                <a:ext cx="8352928" cy="5256584"/>
              </a:xfrm>
              <a:prstGeom prst="rect">
                <a:avLst/>
              </a:prstGeom>
              <a:blipFill rotWithShape="1">
                <a:blip r:embed="rId1"/>
                <a:stretch>
                  <a:fillRect l="-7" t="-3" r="1" b="4"/>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模仿学习</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400" b="1" dirty="0" smtClean="0">
                <a:solidFill>
                  <a:prstClr val="black"/>
                </a:solidFill>
                <a:latin typeface="黑体" panose="02010609060101010101" pitchFamily="49" charset="-122"/>
                <a:ea typeface="黑体" panose="02010609060101010101" pitchFamily="49" charset="-122"/>
              </a:rPr>
              <a:t>例：</a:t>
            </a:r>
            <a:r>
              <a:rPr lang="zh-CN" altLang="zh-CN" sz="2400" dirty="0">
                <a:latin typeface="黑体" panose="02010609060101010101" pitchFamily="49" charset="-122"/>
                <a:ea typeface="黑体" panose="02010609060101010101" pitchFamily="49" charset="-122"/>
              </a:rPr>
              <a:t>假设模仿强化学习的目标是让机器人学会像人类一样能够直立行走，则该学习过程中的示教者可以是人也可以是已掌握直立行走行为的其它</a:t>
            </a:r>
            <a:r>
              <a:rPr lang="zh-CN" altLang="zh-CN" sz="2400" dirty="0" smtClean="0">
                <a:latin typeface="黑体" panose="02010609060101010101" pitchFamily="49" charset="-122"/>
                <a:ea typeface="黑体" panose="02010609060101010101" pitchFamily="49" charset="-122"/>
              </a:rPr>
              <a:t>机器人</a:t>
            </a:r>
            <a:endParaRPr lang="en-US" altLang="zh-CN" sz="2400" dirty="0" smtClean="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下图</a:t>
            </a:r>
            <a:r>
              <a:rPr lang="zh-CN" altLang="zh-CN" sz="2400" dirty="0">
                <a:latin typeface="黑体" panose="02010609060101010101" pitchFamily="49" charset="-122"/>
                <a:ea typeface="黑体" panose="02010609060101010101" pitchFamily="49" charset="-122"/>
              </a:rPr>
              <a:t>表示机器人模仿学习的基本流程</a:t>
            </a:r>
            <a:endParaRPr lang="en-US" altLang="zh-CN" sz="2400" dirty="0">
              <a:latin typeface="黑体" panose="02010609060101010101" pitchFamily="49" charset="-122"/>
              <a:ea typeface="黑体" panose="02010609060101010101" pitchFamily="49" charset="-122"/>
            </a:endParaRPr>
          </a:p>
          <a:p>
            <a:endParaRPr lang="en-US" altLang="zh-CN" sz="2400" dirty="0" smtClean="0">
              <a:latin typeface="+mn-ea"/>
              <a:cs typeface="+mn-ea"/>
            </a:endParaRPr>
          </a:p>
        </p:txBody>
      </p:sp>
      <p:graphicFrame>
        <p:nvGraphicFramePr>
          <p:cNvPr id="3" name="对象 2"/>
          <p:cNvGraphicFramePr>
            <a:graphicFrameLocks noChangeAspect="1"/>
          </p:cNvGraphicFramePr>
          <p:nvPr/>
        </p:nvGraphicFramePr>
        <p:xfrm>
          <a:off x="1869440" y="2996565"/>
          <a:ext cx="5405120" cy="2245360"/>
        </p:xfrm>
        <a:graphic>
          <a:graphicData uri="http://schemas.openxmlformats.org/presentationml/2006/ole">
            <mc:AlternateContent xmlns:mc="http://schemas.openxmlformats.org/markup-compatibility/2006">
              <mc:Choice xmlns:v="urn:schemas-microsoft-com:vml" Requires="v">
                <p:oleObj spid="_x0000_s5135" name="Visio" r:id="rId1" imgW="5934075" imgH="2334895" progId="Visio.Drawing.15">
                  <p:embed/>
                </p:oleObj>
              </mc:Choice>
              <mc:Fallback>
                <p:oleObj name="Visio" r:id="rId1" imgW="5934075" imgH="2334895" progId="Visio.Drawing.15">
                  <p:embed/>
                  <p:pic>
                    <p:nvPicPr>
                      <p:cNvPr id="0" name="对象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9440" y="2996565"/>
                        <a:ext cx="5405120" cy="2245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模仿学习</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smtClean="0">
                <a:solidFill>
                  <a:prstClr val="black"/>
                </a:solidFill>
                <a:latin typeface="黑体" panose="02010609060101010101" pitchFamily="49" charset="-122"/>
                <a:ea typeface="黑体" panose="02010609060101010101" pitchFamily="49" charset="-122"/>
              </a:rPr>
              <a:t>模仿强化学习</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模仿强化学习首先使用感知模块获取示教者的行为数据，然后通过学习模块将示教者的行为数据转变成由模仿学习获得的策略，最后通过执行器的运动控制实现行为再现，完成机器人行走技能的</a:t>
            </a:r>
            <a:r>
              <a:rPr lang="zh-CN" altLang="zh-CN" sz="2400" dirty="0" smtClean="0">
                <a:latin typeface="黑体" panose="02010609060101010101" pitchFamily="49" charset="-122"/>
                <a:ea typeface="黑体" panose="02010609060101010101" pitchFamily="49" charset="-122"/>
              </a:rPr>
              <a:t>学习</a:t>
            </a:r>
            <a:endParaRPr lang="en-US" altLang="zh-CN" sz="2400" dirty="0" smtClean="0">
              <a:latin typeface="黑体" panose="02010609060101010101" pitchFamily="49" charset="-122"/>
              <a:ea typeface="黑体" panose="02010609060101010101" pitchFamily="49" charset="-122"/>
            </a:endParaRPr>
          </a:p>
          <a:p>
            <a:pPr lvl="1"/>
            <a:r>
              <a:rPr lang="zh-CN" altLang="zh-CN" sz="2400" dirty="0">
                <a:latin typeface="黑体" panose="02010609060101010101" pitchFamily="49" charset="-122"/>
                <a:ea typeface="黑体" panose="02010609060101010101" pitchFamily="49" charset="-122"/>
              </a:rPr>
              <a:t>通常将机器人系统通过感知模块获取示教行为信息的过程称为</a:t>
            </a:r>
            <a:r>
              <a:rPr lang="zh-CN" altLang="zh-CN" sz="2400" dirty="0">
                <a:solidFill>
                  <a:srgbClr val="0000FF"/>
                </a:solidFill>
                <a:latin typeface="黑体" panose="02010609060101010101" pitchFamily="49" charset="-122"/>
                <a:ea typeface="黑体" panose="02010609060101010101" pitchFamily="49" charset="-122"/>
              </a:rPr>
              <a:t>行为获取</a:t>
            </a:r>
            <a:r>
              <a:rPr lang="zh-CN" altLang="zh-CN" sz="2400" dirty="0">
                <a:latin typeface="黑体" panose="02010609060101010101" pitchFamily="49" charset="-122"/>
                <a:ea typeface="黑体" panose="02010609060101010101" pitchFamily="49" charset="-122"/>
              </a:rPr>
              <a:t>，将示教者的行为信息通过学习模块表达为模仿学习策略过程称为</a:t>
            </a:r>
            <a:r>
              <a:rPr lang="zh-CN" altLang="zh-CN" sz="2400" dirty="0">
                <a:solidFill>
                  <a:srgbClr val="0000FF"/>
                </a:solidFill>
                <a:latin typeface="黑体" panose="02010609060101010101" pitchFamily="49" charset="-122"/>
                <a:ea typeface="黑体" panose="02010609060101010101" pitchFamily="49" charset="-122"/>
              </a:rPr>
              <a:t>行为表征</a:t>
            </a:r>
            <a:r>
              <a:rPr lang="zh-CN" altLang="zh-CN" sz="2400" dirty="0">
                <a:latin typeface="黑体" panose="02010609060101010101" pitchFamily="49" charset="-122"/>
                <a:ea typeface="黑体" panose="02010609060101010101" pitchFamily="49" charset="-122"/>
              </a:rPr>
              <a:t>，将使用学习所得最优策略通过执行模块实现行为模仿的过程称为</a:t>
            </a:r>
            <a:r>
              <a:rPr lang="zh-CN" altLang="zh-CN" sz="2400" dirty="0">
                <a:solidFill>
                  <a:srgbClr val="0000FF"/>
                </a:solidFill>
                <a:latin typeface="黑体" panose="02010609060101010101" pitchFamily="49" charset="-122"/>
                <a:ea typeface="黑体" panose="02010609060101010101" pitchFamily="49" charset="-122"/>
              </a:rPr>
              <a:t>行为再现</a:t>
            </a:r>
            <a:endParaRPr lang="en-US" altLang="zh-CN" sz="2400" dirty="0" smtClean="0">
              <a:latin typeface="+mn-ea"/>
              <a:cs typeface="+mn-ea"/>
            </a:endParaRPr>
          </a:p>
        </p:txBody>
      </p:sp>
      <p:graphicFrame>
        <p:nvGraphicFramePr>
          <p:cNvPr id="3" name="对象 2"/>
          <p:cNvGraphicFramePr>
            <a:graphicFrameLocks noChangeAspect="1"/>
          </p:cNvGraphicFramePr>
          <p:nvPr/>
        </p:nvGraphicFramePr>
        <p:xfrm>
          <a:off x="2267744" y="4869160"/>
          <a:ext cx="4333875" cy="1800225"/>
        </p:xfrm>
        <a:graphic>
          <a:graphicData uri="http://schemas.openxmlformats.org/presentationml/2006/ole">
            <mc:AlternateContent xmlns:mc="http://schemas.openxmlformats.org/markup-compatibility/2006">
              <mc:Choice xmlns:v="urn:schemas-microsoft-com:vml" Requires="v">
                <p:oleObj spid="_x0000_s7173" name="Visio" r:id="rId1" imgW="5934075" imgH="2334895" progId="Visio.Drawing.15">
                  <p:embed/>
                </p:oleObj>
              </mc:Choice>
              <mc:Fallback>
                <p:oleObj name="Visio" r:id="rId1" imgW="5934075" imgH="2334895" progId="Visio.Drawing.15">
                  <p:embed/>
                  <p:pic>
                    <p:nvPicPr>
                      <p:cNvPr id="0" name="对象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7744" y="4869160"/>
                        <a:ext cx="4333875"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a:latin typeface="黑体" panose="02010609060101010101" pitchFamily="49" charset="-122"/>
                <a:ea typeface="黑体" panose="02010609060101010101" pitchFamily="49" charset="-122"/>
                <a:sym typeface="+mn-ea"/>
              </a:rPr>
              <a:t>总结</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r>
              <a:rPr lang="zh-CN" altLang="en-US" sz="2800" b="1" dirty="0" smtClean="0">
                <a:solidFill>
                  <a:schemeClr val="tx1"/>
                </a:solidFill>
                <a:latin typeface="黑体" panose="02010609060101010101" pitchFamily="49" charset="-122"/>
                <a:ea typeface="黑体" panose="02010609060101010101" pitchFamily="49" charset="-122"/>
              </a:rPr>
              <a:t>概述</a:t>
            </a:r>
            <a:endParaRPr lang="zh-CN" altLang="en-US" sz="2800" b="1" dirty="0" smtClean="0">
              <a:solidFill>
                <a:schemeClr val="tx1"/>
              </a:solidFill>
              <a:latin typeface="黑体" panose="02010609060101010101" pitchFamily="49" charset="-122"/>
              <a:ea typeface="黑体" panose="02010609060101010101" pitchFamily="49" charset="-122"/>
            </a:endParaRPr>
          </a:p>
          <a:p>
            <a:pPr lvl="1" algn="l">
              <a:buClrTx/>
              <a:buSzTx/>
            </a:pPr>
            <a:r>
              <a:rPr lang="zh-CN" altLang="en-US" sz="2400" dirty="0" smtClean="0">
                <a:latin typeface="黑体" panose="02010609060101010101" pitchFamily="49" charset="-122"/>
                <a:ea typeface="黑体" panose="02010609060101010101" pitchFamily="49" charset="-122"/>
                <a:sym typeface="+mn-ea"/>
              </a:rPr>
              <a:t>基本知识、值函数、挑战、马尔科夫决策过程、状态转移、累计反馈、策略、累计反馈期望、状态值函数、动作值函数、最优值函数、强化学习计算方式</a:t>
            </a:r>
            <a:endParaRPr lang="zh-CN" altLang="en-US" sz="2400" dirty="0" smtClean="0">
              <a:solidFill>
                <a:schemeClr val="tx1"/>
              </a:solidFill>
              <a:latin typeface="黑体" panose="02010609060101010101" pitchFamily="49" charset="-122"/>
              <a:ea typeface="黑体" panose="02010609060101010101" pitchFamily="49" charset="-122"/>
            </a:endParaRPr>
          </a:p>
          <a:p>
            <a:pPr algn="l">
              <a:buClrTx/>
              <a:buSzTx/>
            </a:pPr>
            <a:r>
              <a:rPr lang="zh-CN" altLang="en-US" sz="2800" b="1" dirty="0" smtClean="0">
                <a:latin typeface="黑体" panose="02010609060101010101" pitchFamily="49" charset="-122"/>
                <a:ea typeface="黑体" panose="02010609060101010101" pitchFamily="49" charset="-122"/>
                <a:sym typeface="+mn-ea"/>
              </a:rPr>
              <a:t>K-摇臂赌博机</a:t>
            </a:r>
            <a:endParaRPr lang="zh-CN" altLang="en-US" sz="2800" b="1" dirty="0" smtClean="0">
              <a:latin typeface="黑体" panose="02010609060101010101" pitchFamily="49" charset="-122"/>
              <a:ea typeface="黑体" panose="02010609060101010101" pitchFamily="49" charset="-122"/>
              <a:sym typeface="+mn-ea"/>
            </a:endParaRPr>
          </a:p>
          <a:p>
            <a:pPr lvl="1" algn="l">
              <a:buClrTx/>
              <a:buSzTx/>
            </a:pPr>
            <a:r>
              <a:rPr lang="en-US" altLang="zh-CN" sz="2450" dirty="0" smtClean="0">
                <a:latin typeface="微软雅黑" panose="020B0503020204020204" charset="-122"/>
                <a:cs typeface="微软雅黑" panose="020B0503020204020204" charset="-122"/>
                <a:sym typeface="+mn-ea"/>
              </a:rPr>
              <a:t>ϵ</a:t>
            </a:r>
            <a:r>
              <a:rPr lang="en-US" altLang="zh-CN" sz="2450" dirty="0" smtClean="0">
                <a:sym typeface="+mn-ea"/>
              </a:rPr>
              <a:t>-</a:t>
            </a:r>
            <a:r>
              <a:rPr lang="zh-CN" altLang="en-US" sz="2450" dirty="0" smtClean="0">
                <a:sym typeface="+mn-ea"/>
              </a:rPr>
              <a:t>贪心、</a:t>
            </a:r>
            <a:r>
              <a:rPr lang="en-US" altLang="zh-CN" sz="2450" dirty="0" err="1" smtClean="0">
                <a:sym typeface="+mn-ea"/>
              </a:rPr>
              <a:t>Softmax</a:t>
            </a:r>
            <a:endParaRPr lang="zh-CN" altLang="en-US" sz="2450" b="1" dirty="0" smtClean="0">
              <a:latin typeface="黑体" panose="02010609060101010101" pitchFamily="49" charset="-122"/>
              <a:ea typeface="黑体" panose="02010609060101010101" pitchFamily="49" charset="-122"/>
            </a:endParaRPr>
          </a:p>
          <a:p>
            <a:r>
              <a:rPr lang="zh-CN" altLang="en-US" sz="2800" b="1" dirty="0" smtClean="0">
                <a:latin typeface="黑体" panose="02010609060101010101" pitchFamily="49" charset="-122"/>
                <a:ea typeface="黑体" panose="02010609060101010101" pitchFamily="49" charset="-122"/>
              </a:rPr>
              <a:t>有模型学习</a:t>
            </a:r>
            <a:endParaRPr lang="en-US" altLang="zh-CN" sz="2800" b="1" dirty="0" smtClean="0">
              <a:latin typeface="黑体" panose="02010609060101010101" pitchFamily="49" charset="-122"/>
              <a:ea typeface="黑体" panose="02010609060101010101" pitchFamily="49" charset="-122"/>
            </a:endParaRPr>
          </a:p>
          <a:p>
            <a:pPr lvl="1" algn="l">
              <a:buClrTx/>
              <a:buSzTx/>
            </a:pPr>
            <a:r>
              <a:rPr lang="zh-CN" altLang="en-US" sz="2400" dirty="0" smtClean="0">
                <a:latin typeface="黑体" panose="02010609060101010101" pitchFamily="49" charset="-122"/>
                <a:ea typeface="黑体" panose="02010609060101010101" pitchFamily="49" charset="-122"/>
                <a:sym typeface="+mn-ea"/>
              </a:rPr>
              <a:t>策略迭代与值迭代</a:t>
            </a:r>
            <a:endParaRPr lang="zh-CN" altLang="en-US" sz="2400" dirty="0" smtClean="0">
              <a:latin typeface="黑体" panose="02010609060101010101" pitchFamily="49" charset="-122"/>
              <a:ea typeface="黑体" panose="02010609060101010101" pitchFamily="49" charset="-122"/>
              <a:sym typeface="+mn-ea"/>
            </a:endParaRPr>
          </a:p>
          <a:p>
            <a:pPr marL="342900" lvl="1" indent="-342900" algn="l">
              <a:buClrTx/>
              <a:buSzTx/>
              <a:buChar char="•"/>
            </a:pPr>
            <a:r>
              <a:rPr lang="zh-CN" altLang="en-US" sz="2800" b="1" dirty="0" smtClean="0">
                <a:solidFill>
                  <a:schemeClr val="tx1"/>
                </a:solidFill>
                <a:latin typeface="黑体" panose="02010609060101010101" pitchFamily="49" charset="-122"/>
                <a:ea typeface="黑体" panose="02010609060101010101" pitchFamily="49" charset="-122"/>
              </a:rPr>
              <a:t>无模型学习</a:t>
            </a:r>
            <a:endParaRPr lang="zh-CN" altLang="en-US" sz="2800" b="1" dirty="0" smtClean="0">
              <a:solidFill>
                <a:schemeClr val="tx1"/>
              </a:solidFill>
              <a:latin typeface="黑体" panose="02010609060101010101" pitchFamily="49" charset="-122"/>
              <a:ea typeface="黑体" panose="02010609060101010101" pitchFamily="49" charset="-122"/>
            </a:endParaRPr>
          </a:p>
          <a:p>
            <a:pPr lvl="1"/>
            <a:r>
              <a:rPr lang="zh-CN" altLang="en-US" sz="2400" dirty="0" smtClean="0">
                <a:latin typeface="黑体" panose="02010609060101010101" pitchFamily="49" charset="-122"/>
                <a:ea typeface="黑体" panose="02010609060101010101" pitchFamily="49" charset="-122"/>
                <a:sym typeface="+mn-ea"/>
              </a:rPr>
              <a:t>时序差分学习、</a:t>
            </a:r>
            <a:r>
              <a:rPr lang="en-US" altLang="zh-CN" sz="2400" dirty="0" smtClean="0">
                <a:latin typeface="黑体" panose="02010609060101010101" pitchFamily="49" charset="-122"/>
                <a:ea typeface="黑体" panose="02010609060101010101" pitchFamily="49" charset="-122"/>
                <a:sym typeface="+mn-ea"/>
              </a:rPr>
              <a:t>Q</a:t>
            </a:r>
            <a:r>
              <a:rPr lang="zh-CN" altLang="en-US" sz="2400" dirty="0" smtClean="0">
                <a:latin typeface="黑体" panose="02010609060101010101" pitchFamily="49" charset="-122"/>
                <a:ea typeface="黑体" panose="02010609060101010101" pitchFamily="49" charset="-122"/>
                <a:sym typeface="+mn-ea"/>
              </a:rPr>
              <a:t>学习</a:t>
            </a:r>
            <a:endParaRPr lang="en-US" altLang="zh-CN" sz="2400" dirty="0" smtClean="0">
              <a:solidFill>
                <a:schemeClr val="tx1"/>
              </a:solidFill>
              <a:latin typeface="黑体" panose="02010609060101010101" pitchFamily="49" charset="-122"/>
              <a:ea typeface="黑体" panose="02010609060101010101" pitchFamily="49" charset="-122"/>
            </a:endParaRPr>
          </a:p>
          <a:p>
            <a:pPr lvl="0" algn="l">
              <a:buClrTx/>
              <a:buSzTx/>
            </a:pPr>
            <a:r>
              <a:rPr lang="zh-CN" altLang="en-US" sz="2800" b="1" dirty="0" smtClean="0">
                <a:latin typeface="黑体" panose="02010609060101010101" pitchFamily="49" charset="-122"/>
                <a:ea typeface="黑体" panose="02010609060101010101" pitchFamily="49" charset="-122"/>
                <a:sym typeface="+mn-ea"/>
              </a:rPr>
              <a:t>值函数近似</a:t>
            </a:r>
            <a:endParaRPr lang="zh-CN" altLang="en-US" sz="2800" b="1" dirty="0" smtClean="0">
              <a:latin typeface="黑体" panose="02010609060101010101" pitchFamily="49" charset="-122"/>
              <a:ea typeface="黑体" panose="02010609060101010101" pitchFamily="49" charset="-122"/>
              <a:sym typeface="+mn-ea"/>
            </a:endParaRPr>
          </a:p>
          <a:p>
            <a:pPr lvl="0" algn="l">
              <a:buClrTx/>
              <a:buSzTx/>
            </a:pPr>
            <a:r>
              <a:rPr lang="zh-CN" altLang="en-US" sz="2800" b="1" dirty="0" smtClean="0">
                <a:latin typeface="黑体" panose="02010609060101010101" pitchFamily="49" charset="-122"/>
                <a:ea typeface="黑体" panose="02010609060101010101" pitchFamily="49" charset="-122"/>
                <a:sym typeface="+mn-ea"/>
              </a:rPr>
              <a:t>模仿学习</a:t>
            </a:r>
            <a:endParaRPr lang="zh-CN" altLang="en-US" sz="2800" b="1" dirty="0" smtClean="0">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作业题</a:t>
            </a:r>
            <a:endParaRPr lang="zh-CN" altLang="en-US" b="1" dirty="0">
              <a:latin typeface="黑体" panose="02010609060101010101" pitchFamily="49" charset="-122"/>
              <a:ea typeface="黑体" panose="02010609060101010101" pitchFamily="49" charset="-122"/>
            </a:endParaRPr>
          </a:p>
        </p:txBody>
      </p:sp>
      <p:sp>
        <p:nvSpPr>
          <p:cNvPr id="3" name="副标题 2"/>
          <p:cNvSpPr>
            <a:spLocks noGrp="1"/>
          </p:cNvSpPr>
          <p:nvPr>
            <p:ph type="subTitle" idx="4294967295"/>
          </p:nvPr>
        </p:nvSpPr>
        <p:spPr>
          <a:xfrm>
            <a:off x="395536" y="1124744"/>
            <a:ext cx="8352928" cy="5256584"/>
          </a:xfrm>
          <a:prstGeom prst="rect">
            <a:avLst/>
          </a:prstGeom>
        </p:spPr>
        <p:txBody>
          <a:bodyPr/>
          <a:lstStyle/>
          <a:p>
            <a:pPr marL="0" algn="l">
              <a:lnSpc>
                <a:spcPct val="150000"/>
              </a:lnSpc>
              <a:buClrTx/>
              <a:buSzTx/>
              <a:buFontTx/>
              <a:buNone/>
            </a:pPr>
            <a:r>
              <a:rPr lang="en-US" altLang="zh-CN" sz="1800" dirty="0" smtClean="0">
                <a:latin typeface="黑体" panose="02010609060101010101" pitchFamily="49" charset="-122"/>
                <a:ea typeface="黑体" panose="02010609060101010101" pitchFamily="49" charset="-122"/>
                <a:sym typeface="+mn-ea"/>
              </a:rPr>
              <a:t>1. </a:t>
            </a:r>
            <a:r>
              <a:rPr lang="zh-CN" sz="1800" dirty="0" smtClean="0">
                <a:latin typeface="黑体" panose="02010609060101010101" pitchFamily="49" charset="-122"/>
                <a:ea typeface="黑体" panose="02010609060101010101" pitchFamily="49" charset="-122"/>
                <a:sym typeface="+mn-ea"/>
              </a:rPr>
              <a:t>试述强化学习与监督学习、无监督学习的关系和差异。</a:t>
            </a:r>
            <a:endParaRPr lang="en-US" altLang="zh-CN" sz="1800" dirty="0" smtClean="0">
              <a:latin typeface="黑体" panose="02010609060101010101" pitchFamily="49" charset="-122"/>
              <a:ea typeface="黑体" panose="02010609060101010101" pitchFamily="49" charset="-122"/>
              <a:sym typeface="+mn-ea"/>
            </a:endParaRPr>
          </a:p>
          <a:p>
            <a:pPr marL="0" algn="l">
              <a:lnSpc>
                <a:spcPct val="150000"/>
              </a:lnSpc>
              <a:buClrTx/>
              <a:buSzTx/>
              <a:buFontTx/>
              <a:buNone/>
            </a:pPr>
            <a:r>
              <a:rPr lang="en-US" altLang="zh-CN" sz="1800" dirty="0" smtClean="0">
                <a:latin typeface="黑体" panose="02010609060101010101" pitchFamily="49" charset="-122"/>
                <a:ea typeface="黑体" panose="02010609060101010101" pitchFamily="49" charset="-122"/>
                <a:sym typeface="+mn-ea"/>
              </a:rPr>
              <a:t>2. </a:t>
            </a:r>
            <a:r>
              <a:rPr lang="zh-CN" sz="1800" dirty="0" smtClean="0">
                <a:latin typeface="黑体" panose="02010609060101010101" pitchFamily="49" charset="-122"/>
                <a:ea typeface="黑体" panose="02010609060101010101" pitchFamily="49" charset="-122"/>
                <a:sym typeface="+mn-ea"/>
              </a:rPr>
              <a:t>试述</a:t>
            </a:r>
            <a:r>
              <a:rPr lang="zh-CN" sz="1800" dirty="0" smtClean="0">
                <a:latin typeface="黑体" panose="02010609060101010101" pitchFamily="49" charset="-122"/>
                <a:ea typeface="黑体" panose="02010609060101010101" pitchFamily="49" charset="-122"/>
                <a:sym typeface="+mn-ea"/>
              </a:rPr>
              <a:t>ϵ-贪心策略利用已知和探索未知的原理。</a:t>
            </a:r>
            <a:endParaRPr lang="zh-CN" sz="1800" dirty="0" smtClean="0">
              <a:latin typeface="黑体" panose="02010609060101010101" pitchFamily="49" charset="-122"/>
              <a:ea typeface="黑体" panose="02010609060101010101" pitchFamily="49" charset="-122"/>
              <a:sym typeface="+mn-ea"/>
            </a:endParaRPr>
          </a:p>
          <a:p>
            <a:pPr marL="0" algn="l">
              <a:lnSpc>
                <a:spcPct val="150000"/>
              </a:lnSpc>
              <a:buClrTx/>
              <a:buSzTx/>
              <a:buFontTx/>
              <a:buNone/>
            </a:pPr>
            <a:r>
              <a:rPr lang="en-US" altLang="zh-CN" sz="1800" dirty="0" smtClean="0">
                <a:latin typeface="黑体" panose="02010609060101010101" pitchFamily="49" charset="-122"/>
                <a:ea typeface="黑体" panose="02010609060101010101" pitchFamily="49" charset="-122"/>
                <a:sym typeface="+mn-ea"/>
              </a:rPr>
              <a:t>3. </a:t>
            </a:r>
            <a:r>
              <a:rPr lang="zh-CN" altLang="en-US" sz="1800" dirty="0" smtClean="0">
                <a:latin typeface="黑体" panose="02010609060101010101" pitchFamily="49" charset="-122"/>
                <a:ea typeface="黑体" panose="02010609060101010101" pitchFamily="49" charset="-122"/>
                <a:sym typeface="+mn-ea"/>
              </a:rPr>
              <a:t>写</a:t>
            </a:r>
            <a:r>
              <a:rPr sz="1800" dirty="0" smtClean="0">
                <a:latin typeface="黑体" panose="02010609060101010101" pitchFamily="49" charset="-122"/>
                <a:ea typeface="黑体" panose="02010609060101010101" pitchFamily="49" charset="-122"/>
                <a:sym typeface="+mn-ea"/>
              </a:rPr>
              <a:t>出基于折扣奖赏函数的策略评估算法</a:t>
            </a:r>
            <a:r>
              <a:rPr lang="en-US" altLang="zh-CN" sz="1800" dirty="0" smtClean="0">
                <a:latin typeface="黑体" panose="02010609060101010101" pitchFamily="49" charset="-122"/>
                <a:ea typeface="黑体" panose="02010609060101010101" pitchFamily="49" charset="-122"/>
                <a:sym typeface="+mn-ea"/>
              </a:rPr>
              <a:t>。</a:t>
            </a:r>
            <a:endParaRPr lang="zh-CN" sz="1800" dirty="0" smtClean="0">
              <a:latin typeface="黑体" panose="02010609060101010101" pitchFamily="49" charset="-122"/>
              <a:ea typeface="黑体" panose="02010609060101010101" pitchFamily="49" charset="-122"/>
              <a:sym typeface="+mn-ea"/>
            </a:endParaRPr>
          </a:p>
          <a:p>
            <a:pPr marL="0" algn="l">
              <a:lnSpc>
                <a:spcPct val="150000"/>
              </a:lnSpc>
              <a:buClrTx/>
              <a:buSzTx/>
              <a:buFontTx/>
              <a:buNone/>
            </a:pPr>
            <a:r>
              <a:rPr lang="en-US" altLang="zh-CN" sz="1800" dirty="0" smtClean="0">
                <a:latin typeface="黑体" panose="02010609060101010101" pitchFamily="49" charset="-122"/>
                <a:ea typeface="黑体" panose="02010609060101010101" pitchFamily="49" charset="-122"/>
              </a:rPr>
              <a:t>4. </a:t>
            </a:r>
            <a:r>
              <a:rPr lang="zh-CN" sz="1800" dirty="0" smtClean="0">
                <a:latin typeface="黑体" panose="02010609060101010101" pitchFamily="49" charset="-122"/>
                <a:ea typeface="黑体" panose="02010609060101010101" pitchFamily="49" charset="-122"/>
                <a:sym typeface="+mn-ea"/>
              </a:rPr>
              <a:t>写出基于折扣奖赏函数的策略迭代算法</a:t>
            </a:r>
            <a:r>
              <a:rPr lang="zh-CN" sz="1800" dirty="0" smtClean="0">
                <a:latin typeface="黑体" panose="02010609060101010101" pitchFamily="49" charset="-122"/>
                <a:ea typeface="黑体" panose="02010609060101010101" pitchFamily="49" charset="-122"/>
                <a:sym typeface="+mn-ea"/>
              </a:rPr>
              <a:t>。</a:t>
            </a:r>
            <a:endParaRPr lang="zh-CN" sz="1800" dirty="0" smtClean="0">
              <a:latin typeface="黑体" panose="02010609060101010101" pitchFamily="49" charset="-122"/>
              <a:ea typeface="黑体" panose="02010609060101010101" pitchFamily="49" charset="-122"/>
              <a:sym typeface="+mn-ea"/>
            </a:endParaRPr>
          </a:p>
          <a:p>
            <a:pPr marL="0" algn="l">
              <a:lnSpc>
                <a:spcPct val="150000"/>
              </a:lnSpc>
              <a:buClrTx/>
              <a:buSzTx/>
              <a:buFontTx/>
              <a:buNone/>
            </a:pPr>
            <a:endParaRPr lang="zh-CN" altLang="en-US" sz="1800" dirty="0" smtClean="0">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79512" y="46297"/>
            <a:ext cx="7772400" cy="504056"/>
          </a:xfrm>
          <a:prstGeom prst="rect">
            <a:avLst/>
          </a:prstGeom>
        </p:spPr>
        <p:txBody>
          <a:bodyPr/>
          <a:lstStyle/>
          <a:p>
            <a:r>
              <a:rPr lang="zh-CN" altLang="en-US" b="1" dirty="0" smtClean="0">
                <a:latin typeface="黑体" panose="02010609060101010101" pitchFamily="49" charset="-122"/>
                <a:ea typeface="黑体" panose="02010609060101010101" pitchFamily="49" charset="-122"/>
                <a:sym typeface="+mn-ea"/>
              </a:rPr>
              <a:t>概述</a:t>
            </a:r>
            <a:endParaRPr lang="zh-CN" altLang="en-US" dirty="0">
              <a:latin typeface="黑体" panose="02010609060101010101" pitchFamily="49" charset="-122"/>
              <a:ea typeface="黑体" panose="02010609060101010101" pitchFamily="49" charset="-122"/>
            </a:endParaRPr>
          </a:p>
        </p:txBody>
      </p:sp>
      <p:sp>
        <p:nvSpPr>
          <p:cNvPr id="11" name="副标题 2"/>
          <p:cNvSpPr txBox="1"/>
          <p:nvPr/>
        </p:nvSpPr>
        <p:spPr>
          <a:xfrm>
            <a:off x="395536" y="1124744"/>
            <a:ext cx="8352928" cy="525658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800" b="1" dirty="0">
                <a:solidFill>
                  <a:prstClr val="black"/>
                </a:solidFill>
                <a:latin typeface="黑体" panose="02010609060101010101" pitchFamily="49" charset="-122"/>
                <a:ea typeface="黑体" panose="02010609060101010101" pitchFamily="49" charset="-122"/>
              </a:rPr>
              <a:t>强化</a:t>
            </a:r>
            <a:r>
              <a:rPr lang="zh-CN" altLang="en-US" sz="2800" b="1" dirty="0" smtClean="0">
                <a:solidFill>
                  <a:prstClr val="black"/>
                </a:solidFill>
                <a:latin typeface="黑体" panose="02010609060101010101" pitchFamily="49" charset="-122"/>
                <a:ea typeface="黑体" panose="02010609060101010101" pitchFamily="49" charset="-122"/>
              </a:rPr>
              <a:t>学习基本知识：</a:t>
            </a:r>
            <a:r>
              <a:rPr lang="zh-CN" altLang="en-US" sz="2800" b="1" dirty="0" smtClean="0">
                <a:solidFill>
                  <a:prstClr val="black"/>
                </a:solidFill>
                <a:latin typeface="黑体" panose="02010609060101010101" pitchFamily="49" charset="-122"/>
                <a:ea typeface="黑体" panose="02010609060101010101" pitchFamily="49" charset="-122"/>
              </a:rPr>
              <a:t>特点</a:t>
            </a:r>
            <a:endParaRPr lang="en-US" altLang="zh-CN" sz="2800" b="1" dirty="0">
              <a:solidFill>
                <a:prstClr val="black"/>
              </a:solidFill>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区别于监督学习以明确的样本标签作为经验数据或先验知识直接告诉模型该如何完成指定任务，</a:t>
            </a:r>
            <a:r>
              <a:rPr lang="zh-CN" altLang="en-US" sz="2400" dirty="0">
                <a:solidFill>
                  <a:srgbClr val="0000FF"/>
                </a:solidFill>
                <a:latin typeface="黑体" panose="02010609060101010101" pitchFamily="49" charset="-122"/>
                <a:ea typeface="黑体" panose="02010609060101010101" pitchFamily="49" charset="-122"/>
              </a:rPr>
              <a:t>强化学习</a:t>
            </a:r>
            <a:r>
              <a:rPr lang="zh-CN" altLang="en-US" sz="2400" dirty="0">
                <a:latin typeface="黑体" panose="02010609060101010101" pitchFamily="49" charset="-122"/>
                <a:ea typeface="黑体" panose="02010609060101010101" pitchFamily="49" charset="-122"/>
              </a:rPr>
              <a:t>主要通过</a:t>
            </a:r>
            <a:r>
              <a:rPr lang="zh-CN" altLang="en-US" sz="2400" dirty="0">
                <a:solidFill>
                  <a:srgbClr val="0000FF"/>
                </a:solidFill>
                <a:latin typeface="黑体" panose="02010609060101010101" pitchFamily="49" charset="-122"/>
                <a:ea typeface="黑体" panose="02010609060101010101" pitchFamily="49" charset="-122"/>
              </a:rPr>
              <a:t>学习</a:t>
            </a:r>
            <a:r>
              <a:rPr lang="zh-CN" altLang="en-US" sz="2400" dirty="0">
                <a:latin typeface="黑体" panose="02010609060101010101" pitchFamily="49" charset="-122"/>
                <a:ea typeface="黑体" panose="02010609060101010101" pitchFamily="49" charset="-122"/>
              </a:rPr>
              <a:t>先验知识寻找最优</a:t>
            </a:r>
            <a:r>
              <a:rPr lang="zh-CN" altLang="en-US" sz="2400" dirty="0" smtClean="0">
                <a:latin typeface="黑体" panose="02010609060101010101" pitchFamily="49" charset="-122"/>
                <a:ea typeface="黑体" panose="02010609060101010101" pitchFamily="49" charset="-122"/>
              </a:rPr>
              <a:t>决策过程</a:t>
            </a:r>
            <a:endParaRPr lang="en-US" altLang="zh-CN" sz="2400" dirty="0" smtClean="0">
              <a:latin typeface="黑体" panose="02010609060101010101" pitchFamily="49" charset="-122"/>
              <a:ea typeface="黑体" panose="02010609060101010101" pitchFamily="49" charset="-122"/>
            </a:endParaRPr>
          </a:p>
          <a:p>
            <a:pPr lvl="1"/>
            <a:r>
              <a:rPr lang="zh-CN" altLang="en-US" sz="2400" dirty="0">
                <a:latin typeface="黑体" panose="02010609060101010101" pitchFamily="49" charset="-122"/>
                <a:ea typeface="黑体" panose="02010609060101010101" pitchFamily="49" charset="-122"/>
              </a:rPr>
              <a:t>强化学习使用的经验数据或先验知识则较为</a:t>
            </a:r>
            <a:r>
              <a:rPr lang="zh-CN" altLang="en-US" sz="2400" dirty="0">
                <a:solidFill>
                  <a:srgbClr val="0000FF"/>
                </a:solidFill>
                <a:latin typeface="黑体" panose="02010609060101010101" pitchFamily="49" charset="-122"/>
                <a:ea typeface="黑体" panose="02010609060101010101" pitchFamily="49" charset="-122"/>
              </a:rPr>
              <a:t>模糊</a:t>
            </a:r>
            <a:r>
              <a:rPr lang="zh-CN" altLang="en-US" sz="2400" dirty="0">
                <a:latin typeface="黑体" panose="02010609060101010101" pitchFamily="49" charset="-122"/>
                <a:ea typeface="黑体" panose="02010609060101010101" pitchFamily="49" charset="-122"/>
              </a:rPr>
              <a:t>，通常是由</a:t>
            </a:r>
            <a:r>
              <a:rPr lang="zh-CN" altLang="en-US" sz="2400" dirty="0">
                <a:solidFill>
                  <a:srgbClr val="0000FF"/>
                </a:solidFill>
                <a:latin typeface="黑体" panose="02010609060101010101" pitchFamily="49" charset="-122"/>
                <a:ea typeface="黑体" panose="02010609060101010101" pitchFamily="49" charset="-122"/>
              </a:rPr>
              <a:t>智能体</a:t>
            </a:r>
            <a:r>
              <a:rPr lang="zh-CN" altLang="en-US" sz="2400" dirty="0">
                <a:latin typeface="黑体" panose="02010609060101010101" pitchFamily="49" charset="-122"/>
                <a:ea typeface="黑体" panose="02010609060101010101" pitchFamily="49" charset="-122"/>
              </a:rPr>
              <a:t>所处环境提供的某种反馈</a:t>
            </a:r>
            <a:r>
              <a:rPr lang="zh-CN" altLang="en-US" sz="2400" dirty="0" smtClean="0">
                <a:latin typeface="黑体" panose="02010609060101010101" pitchFamily="49" charset="-122"/>
                <a:ea typeface="黑体" panose="02010609060101010101" pitchFamily="49" charset="-122"/>
              </a:rPr>
              <a:t>信息</a:t>
            </a:r>
            <a:endParaRPr lang="en-US" altLang="zh-CN" sz="2400" dirty="0" smtClean="0">
              <a:latin typeface="+mn-ea"/>
              <a:cs typeface="+mn-ea"/>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PLACING_PICTURE_USER_VIEWPORT" val="{&quot;height&quot;:1560,&quot;width&quot;:14385}"/>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COMMONDATA" val="eyJoZGlkIjoiYzcyNDA3ZWU5ZjBhOTlmMGJhNWQxYWZkMzY5MjBmODcifQ=="/>
  <p:tag name="KSO_WPP_MARK_KEY" val="b11f75b9-a4f9-4c6a-b3a6-fc3f3dab65d8"/>
</p:tagLst>
</file>

<file path=ppt/tags/tag2.xml><?xml version="1.0" encoding="utf-8"?>
<p:tagLst xmlns:p="http://schemas.openxmlformats.org/presentationml/2006/main">
  <p:tag name="KSO_WM_UNIT_PLACING_PICTURE_USER_VIEWPORT" val="{&quot;height&quot;:3840,&quot;width&quot;:5712.499212598425}"/>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UNIT_PLACING_PICTURE_USER_VIEWPORT" val="{&quot;height&quot;:4830,&quot;width&quot;:7605}"/>
</p:tagLst>
</file>

<file path=ppt/tags/tag6.xml><?xml version="1.0" encoding="utf-8"?>
<p:tagLst xmlns:p="http://schemas.openxmlformats.org/presentationml/2006/main">
  <p:tag name="KSO_WM_UNIT_PLACING_PICTURE_USER_VIEWPORT" val="{&quot;height&quot;:2028,&quot;width&quot;:4138}"/>
</p:tagLst>
</file>

<file path=ppt/tags/tag7.xml><?xml version="1.0" encoding="utf-8"?>
<p:tagLst xmlns:p="http://schemas.openxmlformats.org/presentationml/2006/main">
  <p:tag name="KSO_WM_UNIT_PLACING_PICTURE_USER_VIEWPORT" val="{&quot;height&quot;:2028,&quot;width&quot;:4138}"/>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18064</Words>
  <Application>WPS 演示</Application>
  <PresentationFormat>全屏显示(4:3)</PresentationFormat>
  <Paragraphs>705</Paragraphs>
  <Slides>86</Slides>
  <Notes>0</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7</vt:i4>
      </vt:variant>
      <vt:variant>
        <vt:lpstr>幻灯片标题</vt:lpstr>
      </vt:variant>
      <vt:variant>
        <vt:i4>86</vt:i4>
      </vt:variant>
    </vt:vector>
  </HeadingPairs>
  <TitlesOfParts>
    <vt:vector size="104" baseType="lpstr">
      <vt:lpstr>Arial</vt:lpstr>
      <vt:lpstr>宋体</vt:lpstr>
      <vt:lpstr>Wingdings</vt:lpstr>
      <vt:lpstr>黑体</vt:lpstr>
      <vt:lpstr>微软雅黑</vt:lpstr>
      <vt:lpstr>Times New Roman</vt:lpstr>
      <vt:lpstr>Calibri</vt:lpstr>
      <vt:lpstr>Arial Unicode MS</vt:lpstr>
      <vt:lpstr>Cambria Math</vt:lpstr>
      <vt:lpstr>Cambria Math</vt:lpstr>
      <vt:lpstr>Office 主题</vt:lpstr>
      <vt:lpstr>Visio.Drawing.15</vt:lpstr>
      <vt:lpstr>Visio.Drawing.15</vt:lpstr>
      <vt:lpstr>Visio.Drawing.15</vt:lpstr>
      <vt:lpstr>Equation.Ribbit</vt:lpstr>
      <vt:lpstr>Equation.Ribbit</vt:lpstr>
      <vt:lpstr>Visio.Drawing.15</vt:lpstr>
      <vt:lpstr>Visio.Drawing.15</vt:lpstr>
      <vt:lpstr>PowerPoint 演示文稿</vt:lpstr>
      <vt:lpstr>内容安排</vt:lpstr>
      <vt:lpstr>内容安排</vt:lpstr>
      <vt:lpstr>本节目录</vt:lpstr>
      <vt:lpstr>本节目录</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概述</vt:lpstr>
      <vt:lpstr>本节目录</vt:lpstr>
      <vt:lpstr>K-摇臂赌博机</vt:lpstr>
      <vt:lpstr>K-摇臂赌博机</vt:lpstr>
      <vt:lpstr>本节目录</vt:lpstr>
      <vt:lpstr>有模型学习</vt:lpstr>
      <vt:lpstr>有模型学习</vt:lpstr>
      <vt:lpstr>有模型学习</vt:lpstr>
      <vt:lpstr>有模型学习</vt:lpstr>
      <vt:lpstr>有模型学习</vt:lpstr>
      <vt:lpstr>有模型学习</vt:lpstr>
      <vt:lpstr>有模型学习</vt:lpstr>
      <vt:lpstr>有模型学习</vt:lpstr>
      <vt:lpstr>有模型学习</vt:lpstr>
      <vt:lpstr>有模型学习</vt:lpstr>
      <vt:lpstr>本节目录</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无模型学习</vt:lpstr>
      <vt:lpstr>本节目录</vt:lpstr>
      <vt:lpstr>值函数近似</vt:lpstr>
      <vt:lpstr>值函数近似</vt:lpstr>
      <vt:lpstr>本节目录</vt:lpstr>
      <vt:lpstr>模仿学习</vt:lpstr>
      <vt:lpstr>模仿学习</vt:lpstr>
      <vt:lpstr>模仿学习</vt:lpstr>
      <vt:lpstr>模仿学习</vt:lpstr>
      <vt:lpstr>模仿学习</vt:lpstr>
      <vt:lpstr>模仿学习</vt:lpstr>
      <vt:lpstr>总结</vt:lpstr>
      <vt:lpstr>作业题</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lcl</dc:creator>
  <cp:lastModifiedBy>李成龙</cp:lastModifiedBy>
  <cp:revision>955</cp:revision>
  <dcterms:created xsi:type="dcterms:W3CDTF">2020-09-26T01:51:00Z</dcterms:created>
  <dcterms:modified xsi:type="dcterms:W3CDTF">2023-11-15T15:15:33Z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1EBAEF52BA4D469596D623A490256EE8</vt:lpwstr>
  </property>
  <property fmtid="{D5CDD505-2E9C-101B-9397-08002B2CF9AE}" pid="3" name="KSOProductBuildVer">
    <vt:lpwstr>2052-12.1.0.15712</vt:lpwstr>
  </property>
</Properties>
</file>

<file path=docProps/thumbnail.jpeg>
</file>